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0" r:id="rId1"/>
  </p:sldMasterIdLst>
  <p:sldIdLst>
    <p:sldId id="256" r:id="rId2"/>
    <p:sldId id="299" r:id="rId3"/>
    <p:sldId id="300" r:id="rId4"/>
    <p:sldId id="260" r:id="rId5"/>
    <p:sldId id="279" r:id="rId6"/>
    <p:sldId id="275" r:id="rId7"/>
    <p:sldId id="261" r:id="rId8"/>
    <p:sldId id="274" r:id="rId9"/>
    <p:sldId id="281" r:id="rId10"/>
    <p:sldId id="282" r:id="rId11"/>
    <p:sldId id="283" r:id="rId12"/>
    <p:sldId id="265" r:id="rId13"/>
    <p:sldId id="280" r:id="rId14"/>
    <p:sldId id="276" r:id="rId15"/>
    <p:sldId id="277" r:id="rId16"/>
    <p:sldId id="278" r:id="rId17"/>
    <p:sldId id="266" r:id="rId18"/>
    <p:sldId id="267" r:id="rId19"/>
    <p:sldId id="268" r:id="rId20"/>
    <p:sldId id="269" r:id="rId21"/>
    <p:sldId id="270" r:id="rId22"/>
    <p:sldId id="271" r:id="rId23"/>
    <p:sldId id="272" r:id="rId24"/>
    <p:sldId id="292" r:id="rId25"/>
    <p:sldId id="273" r:id="rId26"/>
    <p:sldId id="263" r:id="rId27"/>
    <p:sldId id="284" r:id="rId28"/>
    <p:sldId id="285" r:id="rId29"/>
    <p:sldId id="286" r:id="rId30"/>
    <p:sldId id="287" r:id="rId31"/>
    <p:sldId id="288" r:id="rId32"/>
    <p:sldId id="290" r:id="rId33"/>
    <p:sldId id="289" r:id="rId34"/>
    <p:sldId id="293" r:id="rId35"/>
    <p:sldId id="295" r:id="rId36"/>
    <p:sldId id="297" r:id="rId37"/>
    <p:sldId id="296" r:id="rId38"/>
    <p:sldId id="298" r:id="rId39"/>
    <p:sldId id="301"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78" d="100"/>
          <a:sy n="78" d="100"/>
        </p:scale>
        <p:origin x="878"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F9204-3F29-4C3A-BA41-3063400202C4}"/>
              </a:ext>
            </a:extLst>
          </p:cNvPr>
          <p:cNvSpPr>
            <a:spLocks noGrp="1"/>
          </p:cNvSpPr>
          <p:nvPr>
            <p:ph type="ctrTitle"/>
          </p:nvPr>
        </p:nvSpPr>
        <p:spPr>
          <a:xfrm>
            <a:off x="1524000" y="1122363"/>
            <a:ext cx="9144000" cy="2387600"/>
          </a:xfrm>
        </p:spPr>
        <p:txBody>
          <a:bodyPr anchor="b"/>
          <a:lstStyle>
            <a:lvl1pPr algn="ctr">
              <a:defRPr sz="4400"/>
            </a:lvl1pPr>
          </a:lstStyle>
          <a:p>
            <a:r>
              <a:rPr lang="en-US" dirty="0"/>
              <a:t>Click to edit Master title style</a:t>
            </a:r>
          </a:p>
        </p:txBody>
      </p:sp>
      <p:sp>
        <p:nvSpPr>
          <p:cNvPr id="3" name="Subtitle 2">
            <a:extLst>
              <a:ext uri="{FF2B5EF4-FFF2-40B4-BE49-F238E27FC236}">
                <a16:creationId xmlns:a16="http://schemas.microsoft.com/office/drawing/2014/main" id="{203393CD-7262-4AC7-80E6-52FE6F3F39BA}"/>
              </a:ext>
            </a:extLst>
          </p:cNvPr>
          <p:cNvSpPr>
            <a:spLocks noGrp="1"/>
          </p:cNvSpPr>
          <p:nvPr>
            <p:ph type="subTitle" idx="1"/>
          </p:nvPr>
        </p:nvSpPr>
        <p:spPr>
          <a:xfrm>
            <a:off x="1524000" y="3602038"/>
            <a:ext cx="9144000" cy="1655762"/>
          </a:xfrm>
        </p:spPr>
        <p:txBody>
          <a:bodyPr/>
          <a:lstStyle>
            <a:lvl1pPr marL="0" indent="0" algn="ctr">
              <a:buNone/>
              <a:defRPr sz="2000">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D7D430AE-0210-4E82-AD7B-41B112DE7F7D}"/>
              </a:ext>
            </a:extLst>
          </p:cNvPr>
          <p:cNvSpPr>
            <a:spLocks noGrp="1"/>
          </p:cNvSpPr>
          <p:nvPr>
            <p:ph type="dt" sz="half" idx="10"/>
          </p:nvPr>
        </p:nvSpPr>
        <p:spPr/>
        <p:txBody>
          <a:bodyPr/>
          <a:lstStyle>
            <a:lvl1pPr>
              <a:defRPr>
                <a:latin typeface="+mn-lt"/>
              </a:defRPr>
            </a:lvl1pPr>
          </a:lstStyle>
          <a:p>
            <a:fld id="{11A6662E-FAF4-44BC-88B5-85A7CBFB6D30}" type="datetime1">
              <a:rPr lang="en-US" smtClean="0"/>
              <a:pPr/>
              <a:t>7/6/2023</a:t>
            </a:fld>
            <a:endParaRPr lang="en-US"/>
          </a:p>
        </p:txBody>
      </p:sp>
      <p:sp>
        <p:nvSpPr>
          <p:cNvPr id="5" name="Footer Placeholder 4">
            <a:extLst>
              <a:ext uri="{FF2B5EF4-FFF2-40B4-BE49-F238E27FC236}">
                <a16:creationId xmlns:a16="http://schemas.microsoft.com/office/drawing/2014/main" id="{0F221974-7DEC-459D-9642-CB5B59C82771}"/>
              </a:ext>
            </a:extLst>
          </p:cNvPr>
          <p:cNvSpPr>
            <a:spLocks noGrp="1"/>
          </p:cNvSpPr>
          <p:nvPr>
            <p:ph type="ftr" sz="quarter" idx="11"/>
          </p:nvPr>
        </p:nvSpPr>
        <p:spPr/>
        <p:txBody>
          <a:bodyPr/>
          <a:lstStyle>
            <a:lvl1pPr>
              <a:defRPr>
                <a:latin typeface="+mn-lt"/>
              </a:defRPr>
            </a:lvl1pPr>
          </a:lstStyle>
          <a:p>
            <a:endParaRPr lang="en-US"/>
          </a:p>
        </p:txBody>
      </p:sp>
      <p:sp>
        <p:nvSpPr>
          <p:cNvPr id="6" name="Slide Number Placeholder 5">
            <a:extLst>
              <a:ext uri="{FF2B5EF4-FFF2-40B4-BE49-F238E27FC236}">
                <a16:creationId xmlns:a16="http://schemas.microsoft.com/office/drawing/2014/main" id="{60731837-C94E-4B5B-BCF0-110C69EDB41C}"/>
              </a:ext>
            </a:extLst>
          </p:cNvPr>
          <p:cNvSpPr>
            <a:spLocks noGrp="1"/>
          </p:cNvSpPr>
          <p:nvPr>
            <p:ph type="sldNum" sz="quarter" idx="12"/>
          </p:nvPr>
        </p:nvSpPr>
        <p:spPr/>
        <p:txBody>
          <a:bodyPr/>
          <a:lstStyle>
            <a:lvl1pPr>
              <a:defRPr>
                <a:latin typeface="+mn-lt"/>
              </a:defRPr>
            </a:lvl1pPr>
          </a:lstStyle>
          <a:p>
            <a:fld id="{73B850FF-6169-4056-8077-06FFA93A5366}" type="slidenum">
              <a:rPr lang="en-US" smtClean="0"/>
              <a:pPr/>
              <a:t>‹#›</a:t>
            </a:fld>
            <a:endParaRPr lang="en-US"/>
          </a:p>
        </p:txBody>
      </p:sp>
    </p:spTree>
    <p:extLst>
      <p:ext uri="{BB962C8B-B14F-4D97-AF65-F5344CB8AC3E}">
        <p14:creationId xmlns:p14="http://schemas.microsoft.com/office/powerpoint/2010/main" val="3147057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7ABDD2-E186-4F25-8FDE-D1E875E9C30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318CC5B-A7E0-48B1-8329-6533AC76E7B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3905B1B-77FE-4BFC-BF87-87DA989F0082}"/>
              </a:ext>
            </a:extLst>
          </p:cNvPr>
          <p:cNvSpPr>
            <a:spLocks noGrp="1"/>
          </p:cNvSpPr>
          <p:nvPr>
            <p:ph type="dt" sz="half" idx="10"/>
          </p:nvPr>
        </p:nvSpPr>
        <p:spPr/>
        <p:txBody>
          <a:bodyPr/>
          <a:lstStyle/>
          <a:p>
            <a:fld id="{4C559632-1575-4E14-B53B-3DC3D5ED3947}" type="datetime1">
              <a:rPr lang="en-US" smtClean="0"/>
              <a:t>7/6/2023</a:t>
            </a:fld>
            <a:endParaRPr lang="en-US"/>
          </a:p>
        </p:txBody>
      </p:sp>
      <p:sp>
        <p:nvSpPr>
          <p:cNvPr id="5" name="Footer Placeholder 4">
            <a:extLst>
              <a:ext uri="{FF2B5EF4-FFF2-40B4-BE49-F238E27FC236}">
                <a16:creationId xmlns:a16="http://schemas.microsoft.com/office/drawing/2014/main" id="{3118531E-1B90-4631-BD37-4BB1DBFABF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38A55E8-88DC-4280-8E04-FF50FF8EDB5A}"/>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7180732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960633D-90E4-4F5A-9EBF-DDEC2B0B471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DDD3065-FA3D-42C8-BFDA-967C87F4F28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4DC126F-38E2-4425-861F-98ED432284BA}"/>
              </a:ext>
            </a:extLst>
          </p:cNvPr>
          <p:cNvSpPr>
            <a:spLocks noGrp="1"/>
          </p:cNvSpPr>
          <p:nvPr>
            <p:ph type="dt" sz="half" idx="10"/>
          </p:nvPr>
        </p:nvSpPr>
        <p:spPr/>
        <p:txBody>
          <a:bodyPr/>
          <a:lstStyle/>
          <a:p>
            <a:fld id="{CC4A6868-2568-4CC9-B302-F37117B01A6E}" type="datetime1">
              <a:rPr lang="en-US" smtClean="0"/>
              <a:t>7/6/2023</a:t>
            </a:fld>
            <a:endParaRPr lang="en-US"/>
          </a:p>
        </p:txBody>
      </p:sp>
      <p:sp>
        <p:nvSpPr>
          <p:cNvPr id="5" name="Footer Placeholder 4">
            <a:extLst>
              <a:ext uri="{FF2B5EF4-FFF2-40B4-BE49-F238E27FC236}">
                <a16:creationId xmlns:a16="http://schemas.microsoft.com/office/drawing/2014/main" id="{CA9645D8-F22A-4354-A8B3-96E8A2D232A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59E2295-A616-4D57-8800-7B7E213A8CC8}"/>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6018578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4CC1FC-ADE8-488C-A1DA-2FD569FD4D09}"/>
              </a:ext>
            </a:extLst>
          </p:cNvPr>
          <p:cNvSpPr>
            <a:spLocks noGrp="1"/>
          </p:cNvSpPr>
          <p:nvPr>
            <p:ph type="title"/>
          </p:nvPr>
        </p:nvSpPr>
        <p:spPr>
          <a:xfrm>
            <a:off x="838200" y="365760"/>
            <a:ext cx="10515600" cy="1325563"/>
          </a:xfr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57F02842-38C3-46D6-8527-0F6FE623C511}"/>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0E864CF5-F681-40C2-88CC-E02206C9CECB}"/>
              </a:ext>
            </a:extLst>
          </p:cNvPr>
          <p:cNvSpPr>
            <a:spLocks noGrp="1"/>
          </p:cNvSpPr>
          <p:nvPr>
            <p:ph type="dt" sz="half" idx="10"/>
          </p:nvPr>
        </p:nvSpPr>
        <p:spPr/>
        <p:txBody>
          <a:bodyPr/>
          <a:lstStyle/>
          <a:p>
            <a:fld id="{0055F08A-1E71-4B2B-BB49-E743F2903911}" type="datetime1">
              <a:rPr lang="en-US" smtClean="0"/>
              <a:t>7/6/2023</a:t>
            </a:fld>
            <a:endParaRPr lang="en-US" dirty="0"/>
          </a:p>
        </p:txBody>
      </p:sp>
      <p:sp>
        <p:nvSpPr>
          <p:cNvPr id="5" name="Footer Placeholder 4">
            <a:extLst>
              <a:ext uri="{FF2B5EF4-FFF2-40B4-BE49-F238E27FC236}">
                <a16:creationId xmlns:a16="http://schemas.microsoft.com/office/drawing/2014/main" id="{82C04753-4FE4-4A6F-99BB-CFFC92E0CD0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A569D1-DB13-4BD9-8BA9-0DEAD98F893F}"/>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41762372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20B05-7BF6-4073-9106-FA19E97273CB}"/>
              </a:ext>
            </a:extLst>
          </p:cNvPr>
          <p:cNvSpPr>
            <a:spLocks noGrp="1"/>
          </p:cNvSpPr>
          <p:nvPr>
            <p:ph type="title"/>
          </p:nvPr>
        </p:nvSpPr>
        <p:spPr>
          <a:xfrm>
            <a:off x="831850" y="1709738"/>
            <a:ext cx="10515600" cy="2852737"/>
          </a:xfrm>
        </p:spPr>
        <p:txBody>
          <a:bodyPr anchor="b"/>
          <a:lstStyle>
            <a:lvl1pPr>
              <a:defRPr sz="4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4E8EE8D7-6B58-4A3F-9DD5-E563D5192A68}"/>
              </a:ext>
            </a:extLst>
          </p:cNvPr>
          <p:cNvSpPr>
            <a:spLocks noGrp="1"/>
          </p:cNvSpPr>
          <p:nvPr>
            <p:ph type="body" idx="1"/>
          </p:nvPr>
        </p:nvSpPr>
        <p:spPr>
          <a:xfrm>
            <a:off x="831850" y="4589463"/>
            <a:ext cx="1051560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102990E-9F0A-446A-B5B8-459CA8D98D92}"/>
              </a:ext>
            </a:extLst>
          </p:cNvPr>
          <p:cNvSpPr>
            <a:spLocks noGrp="1"/>
          </p:cNvSpPr>
          <p:nvPr>
            <p:ph type="dt" sz="half" idx="10"/>
          </p:nvPr>
        </p:nvSpPr>
        <p:spPr/>
        <p:txBody>
          <a:bodyPr/>
          <a:lstStyle/>
          <a:p>
            <a:fld id="{15417D9E-721A-44BB-8863-9873FE64DA75}" type="datetime1">
              <a:rPr lang="en-US" smtClean="0"/>
              <a:t>7/6/2023</a:t>
            </a:fld>
            <a:endParaRPr lang="en-US"/>
          </a:p>
        </p:txBody>
      </p:sp>
      <p:sp>
        <p:nvSpPr>
          <p:cNvPr id="5" name="Footer Placeholder 4">
            <a:extLst>
              <a:ext uri="{FF2B5EF4-FFF2-40B4-BE49-F238E27FC236}">
                <a16:creationId xmlns:a16="http://schemas.microsoft.com/office/drawing/2014/main" id="{89E68EAA-4377-45FF-9D7C-9E77BC9F27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07FA71-74C3-44B8-A0AC-E18A1E76B43D}"/>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0843085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71F12-2D88-4F76-AF46-BD5156C127A9}"/>
              </a:ext>
            </a:extLst>
          </p:cNvPr>
          <p:cNvSpPr>
            <a:spLocks noGrp="1"/>
          </p:cNvSpPr>
          <p:nvPr>
            <p:ph type="title"/>
          </p:nvPr>
        </p:nvSpPr>
        <p:spPr>
          <a:xfrm>
            <a:off x="838200" y="365760"/>
            <a:ext cx="10515600" cy="1325563"/>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E6E1AA46-E3EB-4704-B019-F90F1E6177A5}"/>
              </a:ext>
            </a:extLst>
          </p:cNvPr>
          <p:cNvSpPr>
            <a:spLocks noGrp="1"/>
          </p:cNvSpPr>
          <p:nvPr>
            <p:ph sz="half" idx="1"/>
          </p:nvPr>
        </p:nvSpPr>
        <p:spPr>
          <a:xfrm>
            <a:off x="838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5C17480F-A530-4D05-9A22-E573FB4BA62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5B56FDA-C47A-4F4A-A364-BA60A25AB90A}"/>
              </a:ext>
            </a:extLst>
          </p:cNvPr>
          <p:cNvSpPr>
            <a:spLocks noGrp="1"/>
          </p:cNvSpPr>
          <p:nvPr>
            <p:ph type="dt" sz="half" idx="10"/>
          </p:nvPr>
        </p:nvSpPr>
        <p:spPr/>
        <p:txBody>
          <a:bodyPr/>
          <a:lstStyle/>
          <a:p>
            <a:fld id="{5F31DA2F-80B8-49CF-99FB-5ABCA53A607A}" type="datetime1">
              <a:rPr lang="en-US" smtClean="0"/>
              <a:t>7/6/2023</a:t>
            </a:fld>
            <a:endParaRPr lang="en-US"/>
          </a:p>
        </p:txBody>
      </p:sp>
      <p:sp>
        <p:nvSpPr>
          <p:cNvPr id="6" name="Footer Placeholder 5">
            <a:extLst>
              <a:ext uri="{FF2B5EF4-FFF2-40B4-BE49-F238E27FC236}">
                <a16:creationId xmlns:a16="http://schemas.microsoft.com/office/drawing/2014/main" id="{7326D8DD-6D84-44D4-8A1B-57615B3ED83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4C8FE31-B577-4017-8AFE-A8BA09596E9C}"/>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8660960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C28C9-B8CC-413F-9FFA-626680E4A82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B53FE72-9D42-45F5-A37F-B12130388AD5}"/>
              </a:ext>
            </a:extLst>
          </p:cNvPr>
          <p:cNvSpPr>
            <a:spLocks noGrp="1"/>
          </p:cNvSpPr>
          <p:nvPr>
            <p:ph type="body" idx="1"/>
          </p:nvPr>
        </p:nvSpPr>
        <p:spPr>
          <a:xfrm>
            <a:off x="839788" y="1752600"/>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EE3A31D-9B5F-4DE3-B18D-F7F77782EB46}"/>
              </a:ext>
            </a:extLst>
          </p:cNvPr>
          <p:cNvSpPr>
            <a:spLocks noGrp="1"/>
          </p:cNvSpPr>
          <p:nvPr>
            <p:ph sz="half" idx="2"/>
          </p:nvPr>
        </p:nvSpPr>
        <p:spPr>
          <a:xfrm>
            <a:off x="839788" y="2666999"/>
            <a:ext cx="5157787" cy="35226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F0BE1D2D-822C-466C-A7B9-1A2D97366A41}"/>
              </a:ext>
            </a:extLst>
          </p:cNvPr>
          <p:cNvSpPr>
            <a:spLocks noGrp="1"/>
          </p:cNvSpPr>
          <p:nvPr>
            <p:ph type="body" sz="quarter" idx="3"/>
          </p:nvPr>
        </p:nvSpPr>
        <p:spPr>
          <a:xfrm>
            <a:off x="6172200" y="1752600"/>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6F13B2C-44CA-49C4-BC84-02AF1638F381}"/>
              </a:ext>
            </a:extLst>
          </p:cNvPr>
          <p:cNvSpPr>
            <a:spLocks noGrp="1"/>
          </p:cNvSpPr>
          <p:nvPr>
            <p:ph sz="quarter" idx="4"/>
          </p:nvPr>
        </p:nvSpPr>
        <p:spPr>
          <a:xfrm>
            <a:off x="6172200" y="2666999"/>
            <a:ext cx="5183188" cy="35226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793CB55-E9C1-4CE6-9B61-81B71475B960}"/>
              </a:ext>
            </a:extLst>
          </p:cNvPr>
          <p:cNvSpPr>
            <a:spLocks noGrp="1"/>
          </p:cNvSpPr>
          <p:nvPr>
            <p:ph type="dt" sz="half" idx="10"/>
          </p:nvPr>
        </p:nvSpPr>
        <p:spPr/>
        <p:txBody>
          <a:bodyPr/>
          <a:lstStyle/>
          <a:p>
            <a:fld id="{28852172-E6C9-4B6C-929A-A9DE3837BBF1}" type="datetime1">
              <a:rPr lang="en-US" smtClean="0"/>
              <a:t>7/6/2023</a:t>
            </a:fld>
            <a:endParaRPr lang="en-US"/>
          </a:p>
        </p:txBody>
      </p:sp>
      <p:sp>
        <p:nvSpPr>
          <p:cNvPr id="8" name="Footer Placeholder 7">
            <a:extLst>
              <a:ext uri="{FF2B5EF4-FFF2-40B4-BE49-F238E27FC236}">
                <a16:creationId xmlns:a16="http://schemas.microsoft.com/office/drawing/2014/main" id="{0DF22318-747B-4EC9-862C-D9FD488CCCE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CFBDDDF-16BD-438D-937D-0E3E30E74E86}"/>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41965115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792D5F-0BD4-4517-9233-E08AF405B6DE}"/>
              </a:ext>
            </a:extLst>
          </p:cNvPr>
          <p:cNvSpPr>
            <a:spLocks noGrp="1"/>
          </p:cNvSpPr>
          <p:nvPr>
            <p:ph type="title"/>
          </p:nvPr>
        </p:nvSpPr>
        <p:spPr>
          <a:xfrm>
            <a:off x="838200" y="365760"/>
            <a:ext cx="10515600" cy="1325563"/>
          </a:xfrm>
        </p:spPr>
        <p:txBody>
          <a:bodyPr/>
          <a:lstStyle/>
          <a:p>
            <a:r>
              <a:rPr lang="en-US"/>
              <a:t>Click to edit Master title style</a:t>
            </a:r>
          </a:p>
        </p:txBody>
      </p:sp>
      <p:sp>
        <p:nvSpPr>
          <p:cNvPr id="3" name="Date Placeholder 2">
            <a:extLst>
              <a:ext uri="{FF2B5EF4-FFF2-40B4-BE49-F238E27FC236}">
                <a16:creationId xmlns:a16="http://schemas.microsoft.com/office/drawing/2014/main" id="{B83523B8-51E3-48B8-BFD8-CE950619804E}"/>
              </a:ext>
            </a:extLst>
          </p:cNvPr>
          <p:cNvSpPr>
            <a:spLocks noGrp="1"/>
          </p:cNvSpPr>
          <p:nvPr>
            <p:ph type="dt" sz="half" idx="10"/>
          </p:nvPr>
        </p:nvSpPr>
        <p:spPr/>
        <p:txBody>
          <a:bodyPr/>
          <a:lstStyle/>
          <a:p>
            <a:fld id="{3AB41CFF-90C9-47B3-9DA1-F2BF8D839F7E}" type="datetime1">
              <a:rPr lang="en-US" smtClean="0"/>
              <a:t>7/6/2023</a:t>
            </a:fld>
            <a:endParaRPr lang="en-US"/>
          </a:p>
        </p:txBody>
      </p:sp>
      <p:sp>
        <p:nvSpPr>
          <p:cNvPr id="4" name="Footer Placeholder 3">
            <a:extLst>
              <a:ext uri="{FF2B5EF4-FFF2-40B4-BE49-F238E27FC236}">
                <a16:creationId xmlns:a16="http://schemas.microsoft.com/office/drawing/2014/main" id="{7D739B90-5D50-4424-B51D-53C39162186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16F9286-3A00-4D3C-A3F0-50AC9045C4E1}"/>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9257009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2933BE2-665A-42DA-A3B7-835F81A3F46B}"/>
              </a:ext>
            </a:extLst>
          </p:cNvPr>
          <p:cNvSpPr>
            <a:spLocks noGrp="1"/>
          </p:cNvSpPr>
          <p:nvPr>
            <p:ph type="dt" sz="half" idx="10"/>
          </p:nvPr>
        </p:nvSpPr>
        <p:spPr/>
        <p:txBody>
          <a:bodyPr/>
          <a:lstStyle/>
          <a:p>
            <a:fld id="{F06048FA-06AB-4884-A69B-986B96E68A24}" type="datetime1">
              <a:rPr lang="en-US" smtClean="0"/>
              <a:t>7/6/2023</a:t>
            </a:fld>
            <a:endParaRPr lang="en-US"/>
          </a:p>
        </p:txBody>
      </p:sp>
      <p:sp>
        <p:nvSpPr>
          <p:cNvPr id="3" name="Footer Placeholder 2">
            <a:extLst>
              <a:ext uri="{FF2B5EF4-FFF2-40B4-BE49-F238E27FC236}">
                <a16:creationId xmlns:a16="http://schemas.microsoft.com/office/drawing/2014/main" id="{634DBCBD-AD42-432D-ABA9-20D616AF3ED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E140251-3596-4673-B24B-59A6F9ED8FB3}"/>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5264546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A81A1-6D8E-4DD6-8E49-DABDE6D107E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693F18F-F78D-4A31-A6BC-6552105BCFD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582C2F4-BDF4-4A4F-AA3D-52692932C24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113850F-5C87-4F08-9658-EAF049B60EB0}"/>
              </a:ext>
            </a:extLst>
          </p:cNvPr>
          <p:cNvSpPr>
            <a:spLocks noGrp="1"/>
          </p:cNvSpPr>
          <p:nvPr>
            <p:ph type="dt" sz="half" idx="10"/>
          </p:nvPr>
        </p:nvSpPr>
        <p:spPr/>
        <p:txBody>
          <a:bodyPr/>
          <a:lstStyle/>
          <a:p>
            <a:fld id="{50DB7ABA-0172-4F9C-889D-567164F66BCD}" type="datetime1">
              <a:rPr lang="en-US" smtClean="0"/>
              <a:t>7/6/2023</a:t>
            </a:fld>
            <a:endParaRPr lang="en-US"/>
          </a:p>
        </p:txBody>
      </p:sp>
      <p:sp>
        <p:nvSpPr>
          <p:cNvPr id="6" name="Footer Placeholder 5">
            <a:extLst>
              <a:ext uri="{FF2B5EF4-FFF2-40B4-BE49-F238E27FC236}">
                <a16:creationId xmlns:a16="http://schemas.microsoft.com/office/drawing/2014/main" id="{210BCE9A-A746-4439-B5D3-966FBC8E5FC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41D3B51-AA2E-4AA1-8062-A0D476D80CCB}"/>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9340236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02CF7-F453-4B3E-9510-D747979878A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3E2A1B9-8A2A-4B49-8B79-76D3EEB36B4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BD9FEA03-0EC4-4085-AE63-4AA492D61A9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605AD5B-0DEA-4C6F-94D2-FAA99F2E5DA9}"/>
              </a:ext>
            </a:extLst>
          </p:cNvPr>
          <p:cNvSpPr>
            <a:spLocks noGrp="1"/>
          </p:cNvSpPr>
          <p:nvPr>
            <p:ph type="dt" sz="half" idx="10"/>
          </p:nvPr>
        </p:nvSpPr>
        <p:spPr/>
        <p:txBody>
          <a:bodyPr/>
          <a:lstStyle/>
          <a:p>
            <a:fld id="{78AC6A5B-8AE7-4A41-B5A7-9ADC6686DC18}" type="datetime1">
              <a:rPr lang="en-US" smtClean="0"/>
              <a:t>7/6/2023</a:t>
            </a:fld>
            <a:endParaRPr lang="en-US"/>
          </a:p>
        </p:txBody>
      </p:sp>
      <p:sp>
        <p:nvSpPr>
          <p:cNvPr id="6" name="Footer Placeholder 5">
            <a:extLst>
              <a:ext uri="{FF2B5EF4-FFF2-40B4-BE49-F238E27FC236}">
                <a16:creationId xmlns:a16="http://schemas.microsoft.com/office/drawing/2014/main" id="{F0DC6744-7CBA-4A1D-8F87-10699F9812F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EAD9048-35FF-4BE9-8157-BE4BAA1C7251}"/>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1747284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p:nvPr/>
        </p:nvSpPr>
        <p:spPr>
          <a:xfrm>
            <a:off x="0" y="1"/>
            <a:ext cx="12192000" cy="685800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40" name="Picture 39">
            <a:extLst>
              <a:ext uri="{FF2B5EF4-FFF2-40B4-BE49-F238E27FC236}">
                <a16:creationId xmlns:a16="http://schemas.microsoft.com/office/drawing/2014/main" id="{1CB7E8AE-A3AC-4BB7-A5C6-F00EC697B265}"/>
              </a:ext>
            </a:extLst>
          </p:cNvPr>
          <p:cNvPicPr>
            <a:picLocks noChangeAspect="1"/>
          </p:cNvPicPr>
          <p:nvPr/>
        </p:nvPicPr>
        <p:blipFill>
          <a:blip r:embed="rId13">
            <a:alphaModFix amt="35000"/>
            <a:extLst>
              <a:ext uri="{28A0092B-C50C-407E-A947-70E740481C1C}">
                <a14:useLocalDpi xmlns:a14="http://schemas.microsoft.com/office/drawing/2010/main" val="0"/>
              </a:ext>
            </a:extLst>
          </a:blip>
          <a:stretch>
            <a:fillRect/>
          </a:stretch>
        </p:blipFill>
        <p:spPr>
          <a:xfrm>
            <a:off x="0" y="1"/>
            <a:ext cx="12192000" cy="1392401"/>
          </a:xfrm>
          <a:prstGeom prst="rect">
            <a:avLst/>
          </a:prstGeom>
        </p:spPr>
      </p:pic>
      <p:sp>
        <p:nvSpPr>
          <p:cNvPr id="2" name="Title Placeholder 1">
            <a:extLst>
              <a:ext uri="{FF2B5EF4-FFF2-40B4-BE49-F238E27FC236}">
                <a16:creationId xmlns:a16="http://schemas.microsoft.com/office/drawing/2014/main" id="{E9984D45-0ED3-4D03-8E44-5E355C9134F1}"/>
              </a:ext>
            </a:extLst>
          </p:cNvPr>
          <p:cNvSpPr>
            <a:spLocks noGrp="1"/>
          </p:cNvSpPr>
          <p:nvPr>
            <p:ph type="title"/>
          </p:nvPr>
        </p:nvSpPr>
        <p:spPr>
          <a:xfrm>
            <a:off x="838200" y="425450"/>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1F687D6E-D1E9-489C-9AA9-3575C39BAA0B}"/>
              </a:ext>
            </a:extLst>
          </p:cNvPr>
          <p:cNvSpPr>
            <a:spLocks noGrp="1"/>
          </p:cNvSpPr>
          <p:nvPr>
            <p:ph type="body" idx="1"/>
          </p:nvPr>
        </p:nvSpPr>
        <p:spPr>
          <a:xfrm>
            <a:off x="838200" y="1949450"/>
            <a:ext cx="10515600" cy="41957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6364E9C-08EE-4B1B-B3FC-D6D997F4EA38}"/>
              </a:ext>
            </a:extLst>
          </p:cNvPr>
          <p:cNvSpPr>
            <a:spLocks noGrp="1"/>
          </p:cNvSpPr>
          <p:nvPr>
            <p:ph type="dt" sz="half" idx="2"/>
          </p:nvPr>
        </p:nvSpPr>
        <p:spPr>
          <a:xfrm>
            <a:off x="838200" y="6324600"/>
            <a:ext cx="2743200" cy="365125"/>
          </a:xfrm>
          <a:prstGeom prst="rect">
            <a:avLst/>
          </a:prstGeom>
        </p:spPr>
        <p:txBody>
          <a:bodyPr vert="horz" lIns="91440" tIns="45720" rIns="91440" bIns="45720" rtlCol="0" anchor="ctr"/>
          <a:lstStyle>
            <a:lvl1pPr algn="l">
              <a:defRPr sz="900">
                <a:solidFill>
                  <a:schemeClr val="bg1">
                    <a:alpha val="60000"/>
                  </a:schemeClr>
                </a:solidFill>
                <a:latin typeface="+mn-lt"/>
              </a:defRPr>
            </a:lvl1pPr>
          </a:lstStyle>
          <a:p>
            <a:fld id="{57E0CF6C-748E-4B7A-BC8B-3011EF78ED13}" type="datetime1">
              <a:rPr lang="en-US" smtClean="0"/>
              <a:pPr/>
              <a:t>7/6/2023</a:t>
            </a:fld>
            <a:endParaRPr lang="en-US" dirty="0"/>
          </a:p>
        </p:txBody>
      </p:sp>
      <p:sp>
        <p:nvSpPr>
          <p:cNvPr id="5" name="Footer Placeholder 4">
            <a:extLst>
              <a:ext uri="{FF2B5EF4-FFF2-40B4-BE49-F238E27FC236}">
                <a16:creationId xmlns:a16="http://schemas.microsoft.com/office/drawing/2014/main" id="{BAB0A1F1-38FE-4C27-81E6-A43A54793FC3}"/>
              </a:ext>
            </a:extLst>
          </p:cNvPr>
          <p:cNvSpPr>
            <a:spLocks noGrp="1"/>
          </p:cNvSpPr>
          <p:nvPr>
            <p:ph type="ftr" sz="quarter" idx="3"/>
          </p:nvPr>
        </p:nvSpPr>
        <p:spPr>
          <a:xfrm>
            <a:off x="4038600" y="6324600"/>
            <a:ext cx="4114800" cy="365125"/>
          </a:xfrm>
          <a:prstGeom prst="rect">
            <a:avLst/>
          </a:prstGeom>
        </p:spPr>
        <p:txBody>
          <a:bodyPr vert="horz" lIns="91440" tIns="45720" rIns="91440" bIns="45720" rtlCol="0" anchor="ctr"/>
          <a:lstStyle>
            <a:lvl1pPr algn="ctr">
              <a:defRPr sz="900">
                <a:solidFill>
                  <a:schemeClr val="bg1">
                    <a:alpha val="60000"/>
                  </a:schemeClr>
                </a:solidFill>
                <a:latin typeface="+mn-lt"/>
              </a:defRPr>
            </a:lvl1pPr>
          </a:lstStyle>
          <a:p>
            <a:endParaRPr lang="en-US" dirty="0"/>
          </a:p>
        </p:txBody>
      </p:sp>
      <p:sp>
        <p:nvSpPr>
          <p:cNvPr id="6" name="Slide Number Placeholder 5">
            <a:extLst>
              <a:ext uri="{FF2B5EF4-FFF2-40B4-BE49-F238E27FC236}">
                <a16:creationId xmlns:a16="http://schemas.microsoft.com/office/drawing/2014/main" id="{5E26B39A-FFD8-42EF-ADC7-7DB3B302F8B2}"/>
              </a:ext>
            </a:extLst>
          </p:cNvPr>
          <p:cNvSpPr>
            <a:spLocks noGrp="1"/>
          </p:cNvSpPr>
          <p:nvPr>
            <p:ph type="sldNum" sz="quarter" idx="4"/>
          </p:nvPr>
        </p:nvSpPr>
        <p:spPr>
          <a:xfrm>
            <a:off x="8610600" y="6324600"/>
            <a:ext cx="2743200" cy="365125"/>
          </a:xfrm>
          <a:prstGeom prst="rect">
            <a:avLst/>
          </a:prstGeom>
        </p:spPr>
        <p:txBody>
          <a:bodyPr vert="horz" lIns="91440" tIns="45720" rIns="91440" bIns="45720" rtlCol="0" anchor="ctr"/>
          <a:lstStyle>
            <a:lvl1pPr algn="r">
              <a:defRPr sz="900">
                <a:solidFill>
                  <a:schemeClr val="bg1">
                    <a:alpha val="60000"/>
                  </a:schemeClr>
                </a:solidFill>
                <a:latin typeface="+mn-lt"/>
              </a:defRPr>
            </a:lvl1pPr>
          </a:lstStyle>
          <a:p>
            <a:fld id="{73B850FF-6169-4056-8077-06FFA93A5366}" type="slidenum">
              <a:rPr lang="en-US" smtClean="0"/>
              <a:pPr/>
              <a:t>‹#›</a:t>
            </a:fld>
            <a:endParaRPr lang="en-US" dirty="0"/>
          </a:p>
        </p:txBody>
      </p:sp>
    </p:spTree>
    <p:extLst>
      <p:ext uri="{BB962C8B-B14F-4D97-AF65-F5344CB8AC3E}">
        <p14:creationId xmlns:p14="http://schemas.microsoft.com/office/powerpoint/2010/main" val="1670906738"/>
      </p:ext>
    </p:extLst>
  </p:cSld>
  <p:clrMap bg1="lt1" tx1="dk1" bg2="lt2" tx2="dk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Lst>
  <p:hf sldNum="0" hdr="0" ftr="0" dt="0"/>
  <p:txStyles>
    <p:titleStyle>
      <a:lvl1pPr algn="l" defTabSz="914400" rtl="0" eaLnBrk="1" latinLnBrk="0" hangingPunct="1">
        <a:lnSpc>
          <a:spcPct val="100000"/>
        </a:lnSpc>
        <a:spcBef>
          <a:spcPct val="0"/>
        </a:spcBef>
        <a:buNone/>
        <a:defRPr sz="4400" b="1" kern="1200">
          <a:solidFill>
            <a:schemeClr val="bg1"/>
          </a:solidFill>
          <a:latin typeface="+mj-lt"/>
          <a:ea typeface="+mj-ea"/>
          <a:cs typeface="+mj-cs"/>
        </a:defRPr>
      </a:lvl1pPr>
    </p:titleStyle>
    <p:bodyStyle>
      <a:lvl1pPr marL="228600" indent="-228600" algn="l" defTabSz="914400" rtl="0" eaLnBrk="1" latinLnBrk="0" hangingPunct="1">
        <a:lnSpc>
          <a:spcPct val="110000"/>
        </a:lnSpc>
        <a:spcBef>
          <a:spcPts val="1000"/>
        </a:spcBef>
        <a:buClr>
          <a:schemeClr val="accent1"/>
        </a:buClr>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110000"/>
        </a:lnSpc>
        <a:spcBef>
          <a:spcPts val="500"/>
        </a:spcBef>
        <a:buClr>
          <a:schemeClr val="accent1"/>
        </a:buClr>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110000"/>
        </a:lnSpc>
        <a:spcBef>
          <a:spcPts val="500"/>
        </a:spcBef>
        <a:buClr>
          <a:schemeClr val="accent1"/>
        </a:buClr>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110000"/>
        </a:lnSpc>
        <a:spcBef>
          <a:spcPts val="500"/>
        </a:spcBef>
        <a:buClr>
          <a:schemeClr val="accent1"/>
        </a:buClr>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110000"/>
        </a:lnSpc>
        <a:spcBef>
          <a:spcPts val="500"/>
        </a:spcBef>
        <a:buClr>
          <a:schemeClr val="accent1"/>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6.png"/><Relationship Id="rId4" Type="http://schemas.openxmlformats.org/officeDocument/2006/relationships/image" Target="../media/image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png"/><Relationship Id="rId1" Type="http://schemas.openxmlformats.org/officeDocument/2006/relationships/slideLayout" Target="../slideLayouts/slideLayout6.xml"/><Relationship Id="rId4" Type="http://schemas.openxmlformats.org/officeDocument/2006/relationships/image" Target="../media/image38.png"/></Relationships>
</file>

<file path=ppt/slides/_rels/slide3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6.xml"/><Relationship Id="rId5" Type="http://schemas.openxmlformats.org/officeDocument/2006/relationships/image" Target="../media/image7.sv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0" name="Rectangle 49">
            <a:extLst>
              <a:ext uri="{FF2B5EF4-FFF2-40B4-BE49-F238E27FC236}">
                <a16:creationId xmlns:a16="http://schemas.microsoft.com/office/drawing/2014/main" id="{37FDDF72-DE39-4F99-A3C1-DD9D7815D7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52" name="Rectangle 51">
            <a:extLst>
              <a:ext uri="{FF2B5EF4-FFF2-40B4-BE49-F238E27FC236}">
                <a16:creationId xmlns:a16="http://schemas.microsoft.com/office/drawing/2014/main" id="{5E4ECE80-3AD1-450C-B62A-98788F1939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54" name="Rectangle 53">
            <a:extLst>
              <a:ext uri="{FF2B5EF4-FFF2-40B4-BE49-F238E27FC236}">
                <a16:creationId xmlns:a16="http://schemas.microsoft.com/office/drawing/2014/main" id="{C4056FD6-9767-4B1A-ACC2-9883F6A5B8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79928" cy="6858000"/>
          </a:xfrm>
          <a:prstGeom prst="rect">
            <a:avLst/>
          </a:prstGeom>
          <a:blipFill dpi="0" rotWithShape="1">
            <a:blip r:embed="rId2">
              <a:alphaModFix amt="20000"/>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5" name="Picture 3" descr="A picture of an electromagnetic radiation">
            <a:extLst>
              <a:ext uri="{FF2B5EF4-FFF2-40B4-BE49-F238E27FC236}">
                <a16:creationId xmlns:a16="http://schemas.microsoft.com/office/drawing/2014/main" id="{1FEDD518-0794-8C80-E9D9-BCA2A692D7D2}"/>
              </a:ext>
            </a:extLst>
          </p:cNvPr>
          <p:cNvPicPr>
            <a:picLocks noChangeAspect="1"/>
          </p:cNvPicPr>
          <p:nvPr/>
        </p:nvPicPr>
        <p:blipFill rotWithShape="1">
          <a:blip r:embed="rId3">
            <a:alphaModFix amt="70000"/>
          </a:blip>
          <a:srcRect t="9586" r="-1" b="6454"/>
          <a:stretch/>
        </p:blipFill>
        <p:spPr>
          <a:xfrm>
            <a:off x="20" y="10"/>
            <a:ext cx="12188932" cy="6856614"/>
          </a:xfrm>
          <a:prstGeom prst="rect">
            <a:avLst/>
          </a:prstGeom>
        </p:spPr>
      </p:pic>
      <p:sp>
        <p:nvSpPr>
          <p:cNvPr id="2" name="Title 1">
            <a:extLst>
              <a:ext uri="{FF2B5EF4-FFF2-40B4-BE49-F238E27FC236}">
                <a16:creationId xmlns:a16="http://schemas.microsoft.com/office/drawing/2014/main" id="{D8C342AD-DB93-C13D-FE88-468712C9E318}"/>
              </a:ext>
            </a:extLst>
          </p:cNvPr>
          <p:cNvSpPr>
            <a:spLocks noGrp="1"/>
          </p:cNvSpPr>
          <p:nvPr>
            <p:ph type="ctrTitle"/>
          </p:nvPr>
        </p:nvSpPr>
        <p:spPr>
          <a:xfrm>
            <a:off x="996275" y="744909"/>
            <a:ext cx="10190071" cy="3145855"/>
          </a:xfrm>
        </p:spPr>
        <p:txBody>
          <a:bodyPr vert="horz" lIns="91440" tIns="45720" rIns="91440" bIns="45720" rtlCol="0" anchor="b">
            <a:normAutofit/>
          </a:bodyPr>
          <a:lstStyle/>
          <a:p>
            <a:r>
              <a:rPr lang="en-US" kern="1200" dirty="0">
                <a:solidFill>
                  <a:srgbClr val="FFFFFF"/>
                </a:solidFill>
                <a:latin typeface="+mj-lt"/>
                <a:ea typeface="+mj-ea"/>
                <a:cs typeface="+mj-cs"/>
              </a:rPr>
              <a:t>Digital Signal Processing Techniques for Removing Noise from ECG Signals</a:t>
            </a:r>
          </a:p>
        </p:txBody>
      </p:sp>
      <p:sp>
        <p:nvSpPr>
          <p:cNvPr id="3" name="Subtitle 2">
            <a:extLst>
              <a:ext uri="{FF2B5EF4-FFF2-40B4-BE49-F238E27FC236}">
                <a16:creationId xmlns:a16="http://schemas.microsoft.com/office/drawing/2014/main" id="{D6A798B9-386A-B900-A2BB-C9F61E5C935D}"/>
              </a:ext>
            </a:extLst>
          </p:cNvPr>
          <p:cNvSpPr>
            <a:spLocks noGrp="1"/>
          </p:cNvSpPr>
          <p:nvPr>
            <p:ph type="subTitle" idx="1"/>
          </p:nvPr>
        </p:nvSpPr>
        <p:spPr>
          <a:xfrm>
            <a:off x="1218708" y="4069780"/>
            <a:ext cx="9781327" cy="2056617"/>
          </a:xfrm>
        </p:spPr>
        <p:txBody>
          <a:bodyPr vert="horz" lIns="91440" tIns="45720" rIns="91440" bIns="45720" rtlCol="0" anchor="t">
            <a:normAutofit/>
          </a:bodyPr>
          <a:lstStyle/>
          <a:p>
            <a:r>
              <a:rPr lang="en-US" sz="2200" dirty="0">
                <a:solidFill>
                  <a:srgbClr val="FFFFFF"/>
                </a:solidFill>
              </a:rPr>
              <a:t>                    </a:t>
            </a:r>
          </a:p>
          <a:p>
            <a:r>
              <a:rPr lang="en-US" sz="2200" dirty="0">
                <a:solidFill>
                  <a:srgbClr val="FFFFFF"/>
                </a:solidFill>
              </a:rPr>
              <a:t>                     </a:t>
            </a:r>
          </a:p>
          <a:p>
            <a:r>
              <a:rPr lang="en-US" sz="2200" dirty="0">
                <a:solidFill>
                  <a:srgbClr val="FFFFFF"/>
                </a:solidFill>
              </a:rPr>
              <a:t>~HARISH M(21BEC1142)</a:t>
            </a:r>
          </a:p>
          <a:p>
            <a:r>
              <a:rPr lang="en-US" sz="2200" dirty="0">
                <a:solidFill>
                  <a:srgbClr val="FFFFFF"/>
                </a:solidFill>
              </a:rPr>
              <a:t>~RAKESH RAM M(21BEC1836)</a:t>
            </a:r>
          </a:p>
        </p:txBody>
      </p:sp>
    </p:spTree>
    <p:extLst>
      <p:ext uri="{BB962C8B-B14F-4D97-AF65-F5344CB8AC3E}">
        <p14:creationId xmlns:p14="http://schemas.microsoft.com/office/powerpoint/2010/main" val="21171165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B919B5-4F19-437C-B1C9-906B43385939}"/>
              </a:ext>
            </a:extLst>
          </p:cNvPr>
          <p:cNvSpPr>
            <a:spLocks noGrp="1"/>
          </p:cNvSpPr>
          <p:nvPr>
            <p:ph type="title"/>
          </p:nvPr>
        </p:nvSpPr>
        <p:spPr/>
        <p:txBody>
          <a:bodyPr/>
          <a:lstStyle/>
          <a:p>
            <a:endParaRPr lang="en-IN" dirty="0"/>
          </a:p>
        </p:txBody>
      </p:sp>
      <p:sp>
        <p:nvSpPr>
          <p:cNvPr id="3" name="Content Placeholder 2">
            <a:extLst>
              <a:ext uri="{FF2B5EF4-FFF2-40B4-BE49-F238E27FC236}">
                <a16:creationId xmlns:a16="http://schemas.microsoft.com/office/drawing/2014/main" id="{A2FF696C-27BF-864B-A10B-96CF08746CE3}"/>
              </a:ext>
            </a:extLst>
          </p:cNvPr>
          <p:cNvSpPr>
            <a:spLocks noGrp="1"/>
          </p:cNvSpPr>
          <p:nvPr>
            <p:ph idx="1"/>
          </p:nvPr>
        </p:nvSpPr>
        <p:spPr/>
        <p:txBody>
          <a:bodyPr>
            <a:normAutofit/>
          </a:bodyPr>
          <a:lstStyle/>
          <a:p>
            <a:endParaRPr lang="en-IN" dirty="0"/>
          </a:p>
        </p:txBody>
      </p:sp>
      <p:pic>
        <p:nvPicPr>
          <p:cNvPr id="5" name="Picture 4">
            <a:extLst>
              <a:ext uri="{FF2B5EF4-FFF2-40B4-BE49-F238E27FC236}">
                <a16:creationId xmlns:a16="http://schemas.microsoft.com/office/drawing/2014/main" id="{710FCAF9-47C1-45C3-4401-EB05016243C4}"/>
              </a:ext>
            </a:extLst>
          </p:cNvPr>
          <p:cNvPicPr>
            <a:picLocks noChangeAspect="1"/>
          </p:cNvPicPr>
          <p:nvPr/>
        </p:nvPicPr>
        <p:blipFill>
          <a:blip r:embed="rId2"/>
          <a:stretch>
            <a:fillRect/>
          </a:stretch>
        </p:blipFill>
        <p:spPr>
          <a:xfrm>
            <a:off x="3570819" y="266796"/>
            <a:ext cx="5050361" cy="6126480"/>
          </a:xfrm>
          <a:prstGeom prst="rect">
            <a:avLst/>
          </a:prstGeom>
        </p:spPr>
      </p:pic>
    </p:spTree>
    <p:extLst>
      <p:ext uri="{BB962C8B-B14F-4D97-AF65-F5344CB8AC3E}">
        <p14:creationId xmlns:p14="http://schemas.microsoft.com/office/powerpoint/2010/main" val="1631426777"/>
      </p:ext>
    </p:extLst>
  </p:cSld>
  <p:clrMapOvr>
    <a:masterClrMapping/>
  </p:clrMapOvr>
  <p:transition spd="med">
    <p:pull/>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EE9B4D-927B-E6F2-0EDD-4562D4251AA8}"/>
              </a:ext>
            </a:extLst>
          </p:cNvPr>
          <p:cNvSpPr>
            <a:spLocks noGrp="1"/>
          </p:cNvSpPr>
          <p:nvPr>
            <p:ph type="title"/>
          </p:nvPr>
        </p:nvSpPr>
        <p:spPr>
          <a:xfrm>
            <a:off x="838200" y="365760"/>
            <a:ext cx="10515600" cy="6280846"/>
          </a:xfrm>
        </p:spPr>
        <p:txBody>
          <a:bodyPr>
            <a:normAutofit fontScale="90000"/>
          </a:bodyPr>
          <a:lstStyle/>
          <a:p>
            <a:r>
              <a:rPr lang="en-US" dirty="0"/>
              <a:t>Wavelet transform can also be used to remove the baseline wander from ECG signal. The frequency of baseline wander is approximately 0.5 Hz. According to discrete wavelet transform (DWT), the original signal is to be decomposed using the subsequent low-pass filters (LPF) and high-pass filters (HPF). The cut-off frequency for LPF and HPF will be half of the sampling frequency</a:t>
            </a:r>
            <a:endParaRPr lang="en-IN" dirty="0"/>
          </a:p>
        </p:txBody>
      </p:sp>
      <p:sp>
        <p:nvSpPr>
          <p:cNvPr id="3" name="Content Placeholder 2">
            <a:extLst>
              <a:ext uri="{FF2B5EF4-FFF2-40B4-BE49-F238E27FC236}">
                <a16:creationId xmlns:a16="http://schemas.microsoft.com/office/drawing/2014/main" id="{02E0BC64-3F14-2C41-30EB-2C79048C37BA}"/>
              </a:ext>
            </a:extLst>
          </p:cNvPr>
          <p:cNvSpPr>
            <a:spLocks noGrp="1"/>
          </p:cNvSpPr>
          <p:nvPr>
            <p:ph idx="1"/>
          </p:nvPr>
        </p:nvSpPr>
        <p:spPr/>
        <p:txBody>
          <a:bodyPr/>
          <a:lstStyle/>
          <a:p>
            <a:endParaRPr lang="en-IN" dirty="0"/>
          </a:p>
        </p:txBody>
      </p:sp>
    </p:spTree>
    <p:extLst>
      <p:ext uri="{BB962C8B-B14F-4D97-AF65-F5344CB8AC3E}">
        <p14:creationId xmlns:p14="http://schemas.microsoft.com/office/powerpoint/2010/main" val="4197775372"/>
      </p:ext>
    </p:extLst>
  </p:cSld>
  <p:clrMapOvr>
    <a:masterClrMapping/>
  </p:clrMapOvr>
  <p:transition spd="med">
    <p:pull/>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0FA095-8FAC-2C65-32AA-58099E3D55A1}"/>
              </a:ext>
            </a:extLst>
          </p:cNvPr>
          <p:cNvSpPr>
            <a:spLocks noGrp="1"/>
          </p:cNvSpPr>
          <p:nvPr>
            <p:ph type="title"/>
          </p:nvPr>
        </p:nvSpPr>
        <p:spPr>
          <a:xfrm>
            <a:off x="838200" y="2472613"/>
            <a:ext cx="10515600" cy="1800808"/>
          </a:xfrm>
        </p:spPr>
        <p:txBody>
          <a:bodyPr>
            <a:normAutofit/>
          </a:bodyPr>
          <a:lstStyle/>
          <a:p>
            <a:endParaRPr lang="en-IN" dirty="0"/>
          </a:p>
        </p:txBody>
      </p:sp>
      <p:pic>
        <p:nvPicPr>
          <p:cNvPr id="4" name="Picture 3">
            <a:extLst>
              <a:ext uri="{FF2B5EF4-FFF2-40B4-BE49-F238E27FC236}">
                <a16:creationId xmlns:a16="http://schemas.microsoft.com/office/drawing/2014/main" id="{AC377307-87B9-AE35-3EF2-8EF0E3CD2A64}"/>
              </a:ext>
            </a:extLst>
          </p:cNvPr>
          <p:cNvPicPr>
            <a:picLocks noChangeAspect="1"/>
          </p:cNvPicPr>
          <p:nvPr/>
        </p:nvPicPr>
        <p:blipFill>
          <a:blip r:embed="rId2"/>
          <a:stretch>
            <a:fillRect/>
          </a:stretch>
        </p:blipFill>
        <p:spPr>
          <a:xfrm>
            <a:off x="285135" y="178617"/>
            <a:ext cx="5735168" cy="6389331"/>
          </a:xfrm>
          <a:prstGeom prst="rect">
            <a:avLst/>
          </a:prstGeom>
        </p:spPr>
      </p:pic>
      <p:pic>
        <p:nvPicPr>
          <p:cNvPr id="6" name="Picture 5">
            <a:extLst>
              <a:ext uri="{FF2B5EF4-FFF2-40B4-BE49-F238E27FC236}">
                <a16:creationId xmlns:a16="http://schemas.microsoft.com/office/drawing/2014/main" id="{02401F3F-67E6-C872-3DF5-D5E801227414}"/>
              </a:ext>
            </a:extLst>
          </p:cNvPr>
          <p:cNvPicPr>
            <a:picLocks noChangeAspect="1"/>
          </p:cNvPicPr>
          <p:nvPr/>
        </p:nvPicPr>
        <p:blipFill>
          <a:blip r:embed="rId3"/>
          <a:stretch>
            <a:fillRect/>
          </a:stretch>
        </p:blipFill>
        <p:spPr>
          <a:xfrm>
            <a:off x="6888030" y="2472613"/>
            <a:ext cx="4630749" cy="1877961"/>
          </a:xfrm>
          <a:prstGeom prst="rect">
            <a:avLst/>
          </a:prstGeom>
        </p:spPr>
      </p:pic>
    </p:spTree>
    <p:extLst>
      <p:ext uri="{BB962C8B-B14F-4D97-AF65-F5344CB8AC3E}">
        <p14:creationId xmlns:p14="http://schemas.microsoft.com/office/powerpoint/2010/main" val="3635168998"/>
      </p:ext>
    </p:extLst>
  </p:cSld>
  <p:clrMapOvr>
    <a:masterClrMapping/>
  </p:clrMapOvr>
  <p:transition spd="med">
    <p:pull/>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8">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24" name="Picture 10">
            <a:extLst>
              <a:ext uri="{FF2B5EF4-FFF2-40B4-BE49-F238E27FC236}">
                <a16:creationId xmlns:a16="http://schemas.microsoft.com/office/drawing/2014/main" id="{1CB7E8AE-A3AC-4BB7-A5C6-F00EC697B26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5000"/>
            <a:extLst>
              <a:ext uri="{28A0092B-C50C-407E-A947-70E740481C1C}">
                <a14:useLocalDpi xmlns:a14="http://schemas.microsoft.com/office/drawing/2010/main" val="0"/>
              </a:ext>
            </a:extLst>
          </a:blip>
          <a:stretch>
            <a:fillRect/>
          </a:stretch>
        </p:blipFill>
        <p:spPr>
          <a:xfrm>
            <a:off x="0" y="1"/>
            <a:ext cx="12192000" cy="1392401"/>
          </a:xfrm>
          <a:prstGeom prst="rect">
            <a:avLst/>
          </a:prstGeom>
        </p:spPr>
      </p:pic>
      <p:sp useBgFill="1">
        <p:nvSpPr>
          <p:cNvPr id="25" name="Rectangle 12">
            <a:extLst>
              <a:ext uri="{FF2B5EF4-FFF2-40B4-BE49-F238E27FC236}">
                <a16:creationId xmlns:a16="http://schemas.microsoft.com/office/drawing/2014/main" id="{D6A5485D-4AF6-47BA-8BB1-44D0639B9F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6" name="Rectangle 14">
            <a:extLst>
              <a:ext uri="{FF2B5EF4-FFF2-40B4-BE49-F238E27FC236}">
                <a16:creationId xmlns:a16="http://schemas.microsoft.com/office/drawing/2014/main" id="{483861B3-77F4-42C4-B257-AF7D1EB5FF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27" name="Picture 4" descr="Torn rope">
            <a:extLst>
              <a:ext uri="{FF2B5EF4-FFF2-40B4-BE49-F238E27FC236}">
                <a16:creationId xmlns:a16="http://schemas.microsoft.com/office/drawing/2014/main" id="{4C1CEE10-ED42-6559-1150-62175A5686F2}"/>
              </a:ext>
            </a:extLst>
          </p:cNvPr>
          <p:cNvPicPr>
            <a:picLocks noChangeAspect="1"/>
          </p:cNvPicPr>
          <p:nvPr/>
        </p:nvPicPr>
        <p:blipFill rotWithShape="1">
          <a:blip r:embed="rId3">
            <a:alphaModFix/>
          </a:blip>
          <a:srcRect t="10002" b="2467"/>
          <a:stretch/>
        </p:blipFill>
        <p:spPr>
          <a:xfrm>
            <a:off x="20" y="1376"/>
            <a:ext cx="12191980" cy="6856624"/>
          </a:xfrm>
          <a:prstGeom prst="rect">
            <a:avLst/>
          </a:prstGeom>
        </p:spPr>
      </p:pic>
      <p:sp>
        <p:nvSpPr>
          <p:cNvPr id="28" name="Rectangle 16">
            <a:extLst>
              <a:ext uri="{FF2B5EF4-FFF2-40B4-BE49-F238E27FC236}">
                <a16:creationId xmlns:a16="http://schemas.microsoft.com/office/drawing/2014/main" id="{8D2A0DB3-EF43-4032-9B27-954E12CCB6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07" y="0"/>
            <a:ext cx="12188952" cy="3732362"/>
          </a:xfrm>
          <a:prstGeom prst="rect">
            <a:avLst/>
          </a:prstGeom>
          <a:gradFill>
            <a:gsLst>
              <a:gs pos="100000">
                <a:schemeClr val="tx1">
                  <a:alpha val="0"/>
                </a:schemeClr>
              </a:gs>
              <a:gs pos="0">
                <a:schemeClr val="tx1"/>
              </a:gs>
              <a:gs pos="0">
                <a:schemeClr val="tx1">
                  <a:alpha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DBDC773-2442-13CD-9DC6-49D87CD03FD0}"/>
              </a:ext>
            </a:extLst>
          </p:cNvPr>
          <p:cNvSpPr>
            <a:spLocks noGrp="1"/>
          </p:cNvSpPr>
          <p:nvPr>
            <p:ph type="title"/>
          </p:nvPr>
        </p:nvSpPr>
        <p:spPr>
          <a:xfrm>
            <a:off x="996275" y="156477"/>
            <a:ext cx="10190071" cy="1515091"/>
          </a:xfrm>
        </p:spPr>
        <p:txBody>
          <a:bodyPr vert="horz" lIns="91440" tIns="45720" rIns="91440" bIns="45720" rtlCol="0" anchor="b">
            <a:normAutofit/>
          </a:bodyPr>
          <a:lstStyle/>
          <a:p>
            <a:pPr algn="ctr"/>
            <a:r>
              <a:rPr lang="en-US" sz="5400">
                <a:solidFill>
                  <a:srgbClr val="FFFFFF"/>
                </a:solidFill>
              </a:rPr>
              <a:t>Powerline Interference</a:t>
            </a:r>
          </a:p>
        </p:txBody>
      </p:sp>
    </p:spTree>
    <p:extLst>
      <p:ext uri="{BB962C8B-B14F-4D97-AF65-F5344CB8AC3E}">
        <p14:creationId xmlns:p14="http://schemas.microsoft.com/office/powerpoint/2010/main" val="1484060728"/>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EFD4B6-25F9-74C1-FA36-2FEB4687A9B7}"/>
              </a:ext>
            </a:extLst>
          </p:cNvPr>
          <p:cNvSpPr>
            <a:spLocks noGrp="1"/>
          </p:cNvSpPr>
          <p:nvPr>
            <p:ph type="title"/>
          </p:nvPr>
        </p:nvSpPr>
        <p:spPr>
          <a:xfrm>
            <a:off x="838200" y="365760"/>
            <a:ext cx="10515600" cy="6492239"/>
          </a:xfrm>
        </p:spPr>
        <p:txBody>
          <a:bodyPr>
            <a:normAutofit/>
          </a:bodyPr>
          <a:lstStyle/>
          <a:p>
            <a:r>
              <a:rPr lang="en-US" dirty="0"/>
              <a:t>Electromagnetic fields caused by a powerline represent a common noise source in the ECG, as well as to any other bioelectrical signal recorded from the body surface. Such noise is characterized by 50 or 60 Hz sinusoidal interference, possibly accompanied by a number of harmonics. </a:t>
            </a:r>
            <a:endParaRPr lang="en-IN" dirty="0"/>
          </a:p>
        </p:txBody>
      </p:sp>
    </p:spTree>
    <p:extLst>
      <p:ext uri="{BB962C8B-B14F-4D97-AF65-F5344CB8AC3E}">
        <p14:creationId xmlns:p14="http://schemas.microsoft.com/office/powerpoint/2010/main" val="96385046"/>
      </p:ext>
    </p:extLst>
  </p:cSld>
  <p:clrMapOvr>
    <a:masterClrMapping/>
  </p:clrMapOvr>
  <p:transition spd="med">
    <p:pull/>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7517D7-90AA-A0D0-C44C-C6CEC0F4728B}"/>
              </a:ext>
            </a:extLst>
          </p:cNvPr>
          <p:cNvSpPr>
            <a:spLocks noGrp="1"/>
          </p:cNvSpPr>
          <p:nvPr>
            <p:ph type="title"/>
          </p:nvPr>
        </p:nvSpPr>
        <p:spPr>
          <a:xfrm>
            <a:off x="838200" y="365760"/>
            <a:ext cx="10515600" cy="6492240"/>
          </a:xfrm>
        </p:spPr>
        <p:txBody>
          <a:bodyPr>
            <a:normAutofit fontScale="90000"/>
          </a:bodyPr>
          <a:lstStyle/>
          <a:p>
            <a:r>
              <a:rPr lang="en-US" dirty="0"/>
              <a:t>Such narrowband noise renders the analysis and interpretation of the ECG more difficult, since the delineation of low-amplitude waveforms becomes unreliable and spurious waveforms may be introduced. It is necessary to remove powerline interference from ECG signals as it completely superimposes the low frequency ECG waves like P wave and T wave</a:t>
            </a:r>
            <a:endParaRPr lang="en-IN" dirty="0"/>
          </a:p>
        </p:txBody>
      </p:sp>
      <p:sp>
        <p:nvSpPr>
          <p:cNvPr id="3" name="Content Placeholder 2">
            <a:extLst>
              <a:ext uri="{FF2B5EF4-FFF2-40B4-BE49-F238E27FC236}">
                <a16:creationId xmlns:a16="http://schemas.microsoft.com/office/drawing/2014/main" id="{7E892679-CA6A-96D8-53AA-E0755EDE88E6}"/>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2421539493"/>
      </p:ext>
    </p:extLst>
  </p:cSld>
  <p:clrMapOvr>
    <a:masterClrMapping/>
  </p:clrMapOvr>
  <p:transition spd="med">
    <p:pull/>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48F69E-1EE4-F31F-3930-B37CC575E090}"/>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67D97FB4-C383-AC52-C7A0-BF5C704703C2}"/>
              </a:ext>
            </a:extLst>
          </p:cNvPr>
          <p:cNvPicPr>
            <a:picLocks noGrp="1" noChangeAspect="1"/>
          </p:cNvPicPr>
          <p:nvPr>
            <p:ph idx="1"/>
          </p:nvPr>
        </p:nvPicPr>
        <p:blipFill>
          <a:blip r:embed="rId2"/>
          <a:stretch>
            <a:fillRect/>
          </a:stretch>
        </p:blipFill>
        <p:spPr>
          <a:xfrm>
            <a:off x="2411538" y="954182"/>
            <a:ext cx="8030321" cy="4949635"/>
          </a:xfrm>
        </p:spPr>
      </p:pic>
    </p:spTree>
    <p:extLst>
      <p:ext uri="{BB962C8B-B14F-4D97-AF65-F5344CB8AC3E}">
        <p14:creationId xmlns:p14="http://schemas.microsoft.com/office/powerpoint/2010/main" val="1182316914"/>
      </p:ext>
    </p:extLst>
  </p:cSld>
  <p:clrMapOvr>
    <a:masterClrMapping/>
  </p:clrMapOvr>
  <p:transition spd="med">
    <p:pull/>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9" name="Picture 8">
            <a:extLst>
              <a:ext uri="{FF2B5EF4-FFF2-40B4-BE49-F238E27FC236}">
                <a16:creationId xmlns:a16="http://schemas.microsoft.com/office/drawing/2014/main" id="{1CB7E8AE-A3AC-4BB7-A5C6-F00EC697B26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5000"/>
            <a:extLst>
              <a:ext uri="{28A0092B-C50C-407E-A947-70E740481C1C}">
                <a14:useLocalDpi xmlns:a14="http://schemas.microsoft.com/office/drawing/2010/main" val="0"/>
              </a:ext>
            </a:extLst>
          </a:blip>
          <a:stretch>
            <a:fillRect/>
          </a:stretch>
        </p:blipFill>
        <p:spPr>
          <a:xfrm>
            <a:off x="0" y="1"/>
            <a:ext cx="12192000" cy="1392401"/>
          </a:xfrm>
          <a:prstGeom prst="rect">
            <a:avLst/>
          </a:prstGeom>
        </p:spPr>
      </p:pic>
      <p:sp useBgFill="1">
        <p:nvSpPr>
          <p:cNvPr id="11" name="Rectangle 10">
            <a:extLst>
              <a:ext uri="{FF2B5EF4-FFF2-40B4-BE49-F238E27FC236}">
                <a16:creationId xmlns:a16="http://schemas.microsoft.com/office/drawing/2014/main" id="{DE61FBD7-E37C-4B38-BE44-A6D4978D74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3" name="Rectangle 12">
            <a:extLst>
              <a:ext uri="{FF2B5EF4-FFF2-40B4-BE49-F238E27FC236}">
                <a16:creationId xmlns:a16="http://schemas.microsoft.com/office/drawing/2014/main" id="{823772C2-0911-45A0-B7B6-D811380C75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4572B5A9-5531-4FA5-8C90-295EFED8BF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blipFill dpi="0" rotWithShape="1">
            <a:blip r:embed="rId3">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1FBCACA-E070-2497-739A-8D46EFA3B341}"/>
              </a:ext>
            </a:extLst>
          </p:cNvPr>
          <p:cNvSpPr>
            <a:spLocks noGrp="1"/>
          </p:cNvSpPr>
          <p:nvPr>
            <p:ph type="title"/>
          </p:nvPr>
        </p:nvSpPr>
        <p:spPr>
          <a:xfrm>
            <a:off x="798576" y="744909"/>
            <a:ext cx="10591800" cy="3155419"/>
          </a:xfrm>
        </p:spPr>
        <p:txBody>
          <a:bodyPr vert="horz" lIns="91440" tIns="45720" rIns="91440" bIns="45720" rtlCol="0" anchor="b">
            <a:normAutofit/>
          </a:bodyPr>
          <a:lstStyle/>
          <a:p>
            <a:pPr algn="ctr"/>
            <a:r>
              <a:rPr lang="en-US" sz="5200" dirty="0"/>
              <a:t>Techniques for Removal of Powerline Interference</a:t>
            </a:r>
          </a:p>
        </p:txBody>
      </p:sp>
    </p:spTree>
    <p:extLst>
      <p:ext uri="{BB962C8B-B14F-4D97-AF65-F5344CB8AC3E}">
        <p14:creationId xmlns:p14="http://schemas.microsoft.com/office/powerpoint/2010/main" val="1229418553"/>
      </p:ext>
    </p:extLst>
  </p:cSld>
  <p:clrMapOvr>
    <a:masterClrMapping/>
  </p:clrMapOvr>
  <p:transition spd="med">
    <p:pull/>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4C2451-83B7-42A2-E49F-884355C88C2C}"/>
              </a:ext>
            </a:extLst>
          </p:cNvPr>
          <p:cNvSpPr>
            <a:spLocks noGrp="1"/>
          </p:cNvSpPr>
          <p:nvPr>
            <p:ph type="title"/>
          </p:nvPr>
        </p:nvSpPr>
        <p:spPr>
          <a:xfrm>
            <a:off x="680884" y="1407979"/>
            <a:ext cx="10515600" cy="1325563"/>
          </a:xfrm>
        </p:spPr>
        <p:txBody>
          <a:bodyPr>
            <a:normAutofit fontScale="90000"/>
          </a:bodyPr>
          <a:lstStyle/>
          <a:p>
            <a:r>
              <a:rPr lang="en-US" dirty="0"/>
              <a:t>A very simple approach to the reduction of powerline interference is to consider a filter defined by a </a:t>
            </a:r>
            <a:r>
              <a:rPr lang="en-US" dirty="0" err="1"/>
              <a:t>complexconjugated</a:t>
            </a:r>
            <a:r>
              <a:rPr lang="en-US" dirty="0"/>
              <a:t> pair of zeros that lie on the unit circle at the interfering frequency</a:t>
            </a:r>
            <a:endParaRPr lang="en-IN" dirty="0"/>
          </a:p>
        </p:txBody>
      </p:sp>
      <p:pic>
        <p:nvPicPr>
          <p:cNvPr id="4" name="Picture 3">
            <a:extLst>
              <a:ext uri="{FF2B5EF4-FFF2-40B4-BE49-F238E27FC236}">
                <a16:creationId xmlns:a16="http://schemas.microsoft.com/office/drawing/2014/main" id="{D12C895A-EC4A-4655-989C-D96D570EF18B}"/>
              </a:ext>
            </a:extLst>
          </p:cNvPr>
          <p:cNvPicPr>
            <a:picLocks noChangeAspect="1"/>
          </p:cNvPicPr>
          <p:nvPr/>
        </p:nvPicPr>
        <p:blipFill>
          <a:blip r:embed="rId2"/>
          <a:stretch>
            <a:fillRect/>
          </a:stretch>
        </p:blipFill>
        <p:spPr>
          <a:xfrm>
            <a:off x="4527866" y="4316362"/>
            <a:ext cx="2821636" cy="1231982"/>
          </a:xfrm>
          <a:prstGeom prst="rect">
            <a:avLst/>
          </a:prstGeom>
        </p:spPr>
      </p:pic>
    </p:spTree>
    <p:extLst>
      <p:ext uri="{BB962C8B-B14F-4D97-AF65-F5344CB8AC3E}">
        <p14:creationId xmlns:p14="http://schemas.microsoft.com/office/powerpoint/2010/main" val="807990196"/>
      </p:ext>
    </p:extLst>
  </p:cSld>
  <p:clrMapOvr>
    <a:masterClrMapping/>
  </p:clrMapOvr>
  <p:transition spd="med">
    <p:pull/>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B2281-A1C8-2A5F-9CC2-3B27DE56DFDD}"/>
              </a:ext>
            </a:extLst>
          </p:cNvPr>
          <p:cNvSpPr>
            <a:spLocks noGrp="1"/>
          </p:cNvSpPr>
          <p:nvPr>
            <p:ph type="title"/>
          </p:nvPr>
        </p:nvSpPr>
        <p:spPr>
          <a:xfrm>
            <a:off x="838200" y="365760"/>
            <a:ext cx="10515600" cy="5838395"/>
          </a:xfrm>
        </p:spPr>
        <p:txBody>
          <a:bodyPr/>
          <a:lstStyle/>
          <a:p>
            <a:r>
              <a:rPr lang="en-US" dirty="0"/>
              <a:t>Such a second-order FIR filter has the transfer function</a:t>
            </a:r>
            <a:br>
              <a:rPr lang="en-US" dirty="0"/>
            </a:br>
            <a:br>
              <a:rPr lang="en-US" dirty="0"/>
            </a:br>
            <a:endParaRPr lang="en-IN" dirty="0"/>
          </a:p>
        </p:txBody>
      </p:sp>
      <p:pic>
        <p:nvPicPr>
          <p:cNvPr id="4" name="Picture 3">
            <a:extLst>
              <a:ext uri="{FF2B5EF4-FFF2-40B4-BE49-F238E27FC236}">
                <a16:creationId xmlns:a16="http://schemas.microsoft.com/office/drawing/2014/main" id="{54E35679-C45D-A607-2DFE-582CBDFA1E51}"/>
              </a:ext>
            </a:extLst>
          </p:cNvPr>
          <p:cNvPicPr>
            <a:picLocks noChangeAspect="1"/>
          </p:cNvPicPr>
          <p:nvPr/>
        </p:nvPicPr>
        <p:blipFill>
          <a:blip r:embed="rId2"/>
          <a:stretch>
            <a:fillRect/>
          </a:stretch>
        </p:blipFill>
        <p:spPr>
          <a:xfrm>
            <a:off x="1165376" y="3429000"/>
            <a:ext cx="4636248" cy="1282650"/>
          </a:xfrm>
          <a:prstGeom prst="rect">
            <a:avLst/>
          </a:prstGeom>
        </p:spPr>
      </p:pic>
    </p:spTree>
    <p:extLst>
      <p:ext uri="{BB962C8B-B14F-4D97-AF65-F5344CB8AC3E}">
        <p14:creationId xmlns:p14="http://schemas.microsoft.com/office/powerpoint/2010/main" val="1847801875"/>
      </p:ext>
    </p:extLst>
  </p:cSld>
  <p:clrMapOvr>
    <a:masterClrMapping/>
  </p:clrMapOvr>
  <p:transition spd="med">
    <p:pull/>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D022D9-7835-1707-B1A0-5E32EF5DF1F5}"/>
              </a:ext>
            </a:extLst>
          </p:cNvPr>
          <p:cNvSpPr>
            <a:spLocks noGrp="1"/>
          </p:cNvSpPr>
          <p:nvPr>
            <p:ph type="title"/>
          </p:nvPr>
        </p:nvSpPr>
        <p:spPr>
          <a:xfrm>
            <a:off x="838200" y="365760"/>
            <a:ext cx="10515600" cy="6213944"/>
          </a:xfrm>
        </p:spPr>
        <p:txBody>
          <a:bodyPr>
            <a:normAutofit fontScale="90000"/>
          </a:bodyPr>
          <a:lstStyle/>
          <a:p>
            <a:r>
              <a:rPr lang="en-US" sz="5300" dirty="0"/>
              <a:t>INTRODUCTION:</a:t>
            </a:r>
            <a:br>
              <a:rPr lang="en-US" sz="5300" dirty="0"/>
            </a:br>
            <a:br>
              <a:rPr lang="en-US" dirty="0"/>
            </a:br>
            <a:r>
              <a:rPr lang="en-US" sz="4000" dirty="0"/>
              <a:t>~Electrocardiogram (ECG) is a signal that describes the electrical activity of the heart.</a:t>
            </a:r>
            <a:br>
              <a:rPr lang="en-US" sz="4000" dirty="0"/>
            </a:br>
            <a:br>
              <a:rPr lang="en-US" sz="4000" dirty="0"/>
            </a:br>
            <a:r>
              <a:rPr lang="en-US" sz="4000" dirty="0"/>
              <a:t>~The ECG signal contains- a P wave (due to atrial depolarization), a QRS complex (due to atrial repolarization and ventricular depolarization) and a T wave (due to ventricular repolarization). </a:t>
            </a:r>
            <a:endParaRPr lang="en-IN" sz="4000" dirty="0"/>
          </a:p>
        </p:txBody>
      </p:sp>
    </p:spTree>
    <p:extLst>
      <p:ext uri="{BB962C8B-B14F-4D97-AF65-F5344CB8AC3E}">
        <p14:creationId xmlns:p14="http://schemas.microsoft.com/office/powerpoint/2010/main" val="2940663148"/>
      </p:ext>
    </p:extLst>
  </p:cSld>
  <p:clrMapOvr>
    <a:masterClrMapping/>
  </p:clrMapOvr>
  <p:transition spd="med">
    <p:pull/>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5BFAD7-B0A0-4EC7-1769-C9B410092A92}"/>
              </a:ext>
            </a:extLst>
          </p:cNvPr>
          <p:cNvSpPr>
            <a:spLocks noGrp="1"/>
          </p:cNvSpPr>
          <p:nvPr>
            <p:ph type="title"/>
          </p:nvPr>
        </p:nvSpPr>
        <p:spPr>
          <a:xfrm>
            <a:off x="838200" y="2074606"/>
            <a:ext cx="10515600" cy="1592825"/>
          </a:xfrm>
        </p:spPr>
        <p:txBody>
          <a:bodyPr>
            <a:noAutofit/>
          </a:bodyPr>
          <a:lstStyle/>
          <a:p>
            <a:r>
              <a:rPr lang="en-US" sz="3600" dirty="0"/>
              <a:t>Since this filter has a notch with a relatively large bandwidth, it will attenuate not only the powerline frequency but also the ECG waveforms with frequencies close to0 ω. It is, therefore, necessary to modify the filter in (6) so that the notch becomes more selective, for example, by introducing a pair of </a:t>
            </a:r>
            <a:r>
              <a:rPr lang="en-US" sz="3600" dirty="0" err="1"/>
              <a:t>complexconjugated</a:t>
            </a:r>
            <a:r>
              <a:rPr lang="en-US" sz="3600" dirty="0"/>
              <a:t> poles positioned at the same angle as the zeros but at a radius r,</a:t>
            </a:r>
            <a:endParaRPr lang="en-IN" sz="3600" dirty="0"/>
          </a:p>
        </p:txBody>
      </p:sp>
      <p:pic>
        <p:nvPicPr>
          <p:cNvPr id="4" name="Picture 3">
            <a:extLst>
              <a:ext uri="{FF2B5EF4-FFF2-40B4-BE49-F238E27FC236}">
                <a16:creationId xmlns:a16="http://schemas.microsoft.com/office/drawing/2014/main" id="{A3F8EC5E-8326-C92E-5D3A-8234D8002536}"/>
              </a:ext>
            </a:extLst>
          </p:cNvPr>
          <p:cNvPicPr>
            <a:picLocks noChangeAspect="1"/>
          </p:cNvPicPr>
          <p:nvPr/>
        </p:nvPicPr>
        <p:blipFill>
          <a:blip r:embed="rId2"/>
          <a:stretch>
            <a:fillRect/>
          </a:stretch>
        </p:blipFill>
        <p:spPr>
          <a:xfrm>
            <a:off x="4309300" y="5535561"/>
            <a:ext cx="3022335" cy="868696"/>
          </a:xfrm>
          <a:prstGeom prst="rect">
            <a:avLst/>
          </a:prstGeom>
        </p:spPr>
      </p:pic>
    </p:spTree>
    <p:extLst>
      <p:ext uri="{BB962C8B-B14F-4D97-AF65-F5344CB8AC3E}">
        <p14:creationId xmlns:p14="http://schemas.microsoft.com/office/powerpoint/2010/main" val="2369116813"/>
      </p:ext>
    </p:extLst>
  </p:cSld>
  <p:clrMapOvr>
    <a:masterClrMapping/>
  </p:clrMapOvr>
  <p:transition spd="med">
    <p:pull/>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E31AF3-90A2-865B-745B-FD19EF0A2AC6}"/>
              </a:ext>
            </a:extLst>
          </p:cNvPr>
          <p:cNvSpPr>
            <a:spLocks noGrp="1"/>
          </p:cNvSpPr>
          <p:nvPr>
            <p:ph type="title"/>
          </p:nvPr>
        </p:nvSpPr>
        <p:spPr/>
        <p:txBody>
          <a:bodyPr>
            <a:normAutofit fontScale="90000"/>
          </a:bodyPr>
          <a:lstStyle/>
          <a:p>
            <a:r>
              <a:rPr lang="en-US" dirty="0"/>
              <a:t>The transfer function of the resulting IIR filter is given by</a:t>
            </a:r>
            <a:endParaRPr lang="en-IN" dirty="0"/>
          </a:p>
        </p:txBody>
      </p:sp>
      <p:pic>
        <p:nvPicPr>
          <p:cNvPr id="4" name="Picture 3">
            <a:extLst>
              <a:ext uri="{FF2B5EF4-FFF2-40B4-BE49-F238E27FC236}">
                <a16:creationId xmlns:a16="http://schemas.microsoft.com/office/drawing/2014/main" id="{0B091B19-8D9D-F2E8-996D-FBC3AD6819AB}"/>
              </a:ext>
            </a:extLst>
          </p:cNvPr>
          <p:cNvPicPr>
            <a:picLocks noChangeAspect="1"/>
          </p:cNvPicPr>
          <p:nvPr/>
        </p:nvPicPr>
        <p:blipFill>
          <a:blip r:embed="rId2"/>
          <a:stretch>
            <a:fillRect/>
          </a:stretch>
        </p:blipFill>
        <p:spPr>
          <a:xfrm>
            <a:off x="2208673" y="2675058"/>
            <a:ext cx="5215857" cy="2296535"/>
          </a:xfrm>
          <a:prstGeom prst="rect">
            <a:avLst/>
          </a:prstGeom>
        </p:spPr>
      </p:pic>
    </p:spTree>
    <p:extLst>
      <p:ext uri="{BB962C8B-B14F-4D97-AF65-F5344CB8AC3E}">
        <p14:creationId xmlns:p14="http://schemas.microsoft.com/office/powerpoint/2010/main" val="3970492067"/>
      </p:ext>
    </p:extLst>
  </p:cSld>
  <p:clrMapOvr>
    <a:masterClrMapping/>
  </p:clrMapOvr>
  <p:transition spd="med">
    <p:pull/>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800BF4-317D-1370-3E07-7CAB6EC2EC09}"/>
              </a:ext>
            </a:extLst>
          </p:cNvPr>
          <p:cNvSpPr>
            <a:spLocks noGrp="1"/>
          </p:cNvSpPr>
          <p:nvPr>
            <p:ph type="title"/>
          </p:nvPr>
        </p:nvSpPr>
        <p:spPr/>
        <p:txBody>
          <a:bodyPr/>
          <a:lstStyle/>
          <a:p>
            <a:endParaRPr lang="en-IN" dirty="0"/>
          </a:p>
        </p:txBody>
      </p:sp>
      <p:pic>
        <p:nvPicPr>
          <p:cNvPr id="4" name="Picture 3">
            <a:extLst>
              <a:ext uri="{FF2B5EF4-FFF2-40B4-BE49-F238E27FC236}">
                <a16:creationId xmlns:a16="http://schemas.microsoft.com/office/drawing/2014/main" id="{A6DCA172-4C3E-E5B8-E806-C7428FA1FC6C}"/>
              </a:ext>
            </a:extLst>
          </p:cNvPr>
          <p:cNvPicPr>
            <a:picLocks noChangeAspect="1"/>
          </p:cNvPicPr>
          <p:nvPr/>
        </p:nvPicPr>
        <p:blipFill>
          <a:blip r:embed="rId2"/>
          <a:stretch>
            <a:fillRect/>
          </a:stretch>
        </p:blipFill>
        <p:spPr>
          <a:xfrm>
            <a:off x="755374" y="680168"/>
            <a:ext cx="4591878" cy="5013871"/>
          </a:xfrm>
          <a:prstGeom prst="rect">
            <a:avLst/>
          </a:prstGeom>
        </p:spPr>
      </p:pic>
      <p:pic>
        <p:nvPicPr>
          <p:cNvPr id="6" name="Picture 5">
            <a:extLst>
              <a:ext uri="{FF2B5EF4-FFF2-40B4-BE49-F238E27FC236}">
                <a16:creationId xmlns:a16="http://schemas.microsoft.com/office/drawing/2014/main" id="{206202A4-CE7A-7A47-BBAE-9BF9BEF6381E}"/>
              </a:ext>
            </a:extLst>
          </p:cNvPr>
          <p:cNvPicPr>
            <a:picLocks noChangeAspect="1"/>
          </p:cNvPicPr>
          <p:nvPr/>
        </p:nvPicPr>
        <p:blipFill>
          <a:blip r:embed="rId3"/>
          <a:stretch>
            <a:fillRect/>
          </a:stretch>
        </p:blipFill>
        <p:spPr>
          <a:xfrm>
            <a:off x="5744817" y="85221"/>
            <a:ext cx="5874025" cy="6102924"/>
          </a:xfrm>
          <a:prstGeom prst="rect">
            <a:avLst/>
          </a:prstGeom>
        </p:spPr>
      </p:pic>
    </p:spTree>
    <p:extLst>
      <p:ext uri="{BB962C8B-B14F-4D97-AF65-F5344CB8AC3E}">
        <p14:creationId xmlns:p14="http://schemas.microsoft.com/office/powerpoint/2010/main" val="4064631413"/>
      </p:ext>
    </p:extLst>
  </p:cSld>
  <p:clrMapOvr>
    <a:masterClrMapping/>
  </p:clrMapOvr>
  <p:transition spd="med">
    <p:pull/>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FEA87-617E-AB0D-F698-712535B609C9}"/>
              </a:ext>
            </a:extLst>
          </p:cNvPr>
          <p:cNvSpPr>
            <a:spLocks noGrp="1"/>
          </p:cNvSpPr>
          <p:nvPr>
            <p:ph type="title"/>
          </p:nvPr>
        </p:nvSpPr>
        <p:spPr/>
        <p:txBody>
          <a:bodyPr/>
          <a:lstStyle/>
          <a:p>
            <a:endParaRPr lang="en-IN" dirty="0"/>
          </a:p>
        </p:txBody>
      </p:sp>
      <p:pic>
        <p:nvPicPr>
          <p:cNvPr id="4" name="Picture 3">
            <a:extLst>
              <a:ext uri="{FF2B5EF4-FFF2-40B4-BE49-F238E27FC236}">
                <a16:creationId xmlns:a16="http://schemas.microsoft.com/office/drawing/2014/main" id="{17C4BE85-E97A-BC11-E220-D10CF3C0C2F4}"/>
              </a:ext>
            </a:extLst>
          </p:cNvPr>
          <p:cNvPicPr>
            <a:picLocks noChangeAspect="1"/>
          </p:cNvPicPr>
          <p:nvPr/>
        </p:nvPicPr>
        <p:blipFill>
          <a:blip r:embed="rId2"/>
          <a:stretch>
            <a:fillRect/>
          </a:stretch>
        </p:blipFill>
        <p:spPr>
          <a:xfrm>
            <a:off x="838200" y="161026"/>
            <a:ext cx="5098773" cy="6535947"/>
          </a:xfrm>
          <a:prstGeom prst="rect">
            <a:avLst/>
          </a:prstGeom>
        </p:spPr>
      </p:pic>
      <p:pic>
        <p:nvPicPr>
          <p:cNvPr id="6" name="Picture 5">
            <a:extLst>
              <a:ext uri="{FF2B5EF4-FFF2-40B4-BE49-F238E27FC236}">
                <a16:creationId xmlns:a16="http://schemas.microsoft.com/office/drawing/2014/main" id="{B85FB28E-A9BA-F395-36FF-402A3D359626}"/>
              </a:ext>
            </a:extLst>
          </p:cNvPr>
          <p:cNvPicPr>
            <a:picLocks noChangeAspect="1"/>
          </p:cNvPicPr>
          <p:nvPr/>
        </p:nvPicPr>
        <p:blipFill>
          <a:blip r:embed="rId3"/>
          <a:stretch>
            <a:fillRect/>
          </a:stretch>
        </p:blipFill>
        <p:spPr>
          <a:xfrm>
            <a:off x="6440557" y="447262"/>
            <a:ext cx="5367130" cy="1914824"/>
          </a:xfrm>
          <a:prstGeom prst="rect">
            <a:avLst/>
          </a:prstGeom>
        </p:spPr>
      </p:pic>
    </p:spTree>
    <p:extLst>
      <p:ext uri="{BB962C8B-B14F-4D97-AF65-F5344CB8AC3E}">
        <p14:creationId xmlns:p14="http://schemas.microsoft.com/office/powerpoint/2010/main" val="3755808240"/>
      </p:ext>
    </p:extLst>
  </p:cSld>
  <p:clrMapOvr>
    <a:masterClrMapping/>
  </p:clrMapOvr>
  <p:transition spd="med">
    <p:pull/>
  </p:transition>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10" name="Picture 9">
            <a:extLst>
              <a:ext uri="{FF2B5EF4-FFF2-40B4-BE49-F238E27FC236}">
                <a16:creationId xmlns:a16="http://schemas.microsoft.com/office/drawing/2014/main" id="{1CB7E8AE-A3AC-4BB7-A5C6-F00EC697B26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35000"/>
            <a:extLst>
              <a:ext uri="{28A0092B-C50C-407E-A947-70E740481C1C}">
                <a14:useLocalDpi xmlns:a14="http://schemas.microsoft.com/office/drawing/2010/main" val="0"/>
              </a:ext>
            </a:extLst>
          </a:blip>
          <a:stretch>
            <a:fillRect/>
          </a:stretch>
        </p:blipFill>
        <p:spPr>
          <a:xfrm>
            <a:off x="0" y="1"/>
            <a:ext cx="12192000" cy="1392401"/>
          </a:xfrm>
          <a:prstGeom prst="rect">
            <a:avLst/>
          </a:prstGeom>
        </p:spPr>
      </p:pic>
      <p:sp useBgFill="1">
        <p:nvSpPr>
          <p:cNvPr id="12" name="Rectangle 11">
            <a:extLst>
              <a:ext uri="{FF2B5EF4-FFF2-40B4-BE49-F238E27FC236}">
                <a16:creationId xmlns:a16="http://schemas.microsoft.com/office/drawing/2014/main" id="{D6A5485D-4AF6-47BA-8BB1-44D0639B9F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4" name="Rectangle 13">
            <a:extLst>
              <a:ext uri="{FF2B5EF4-FFF2-40B4-BE49-F238E27FC236}">
                <a16:creationId xmlns:a16="http://schemas.microsoft.com/office/drawing/2014/main" id="{483861B3-77F4-42C4-B257-AF7D1EB5FF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4" name="Video 3" descr="Animated Electricity And Plug And Outlet">
            <a:extLst>
              <a:ext uri="{FF2B5EF4-FFF2-40B4-BE49-F238E27FC236}">
                <a16:creationId xmlns:a16="http://schemas.microsoft.com/office/drawing/2014/main" id="{6DE0C915-7B56-77DF-154E-80D6B1872474}"/>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alphaModFix/>
          </a:blip>
          <a:srcRect t="304" r="-1" b="-1"/>
          <a:stretch/>
        </p:blipFill>
        <p:spPr>
          <a:xfrm>
            <a:off x="20" y="1376"/>
            <a:ext cx="12191980" cy="6856624"/>
          </a:xfrm>
          <a:prstGeom prst="rect">
            <a:avLst/>
          </a:prstGeom>
        </p:spPr>
      </p:pic>
      <p:sp>
        <p:nvSpPr>
          <p:cNvPr id="16" name="Rectangle 15">
            <a:extLst>
              <a:ext uri="{FF2B5EF4-FFF2-40B4-BE49-F238E27FC236}">
                <a16:creationId xmlns:a16="http://schemas.microsoft.com/office/drawing/2014/main" id="{8D2A0DB3-EF43-4032-9B27-954E12CCB6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07" y="0"/>
            <a:ext cx="12188952" cy="3732362"/>
          </a:xfrm>
          <a:prstGeom prst="rect">
            <a:avLst/>
          </a:prstGeom>
          <a:gradFill>
            <a:gsLst>
              <a:gs pos="100000">
                <a:schemeClr val="tx1">
                  <a:alpha val="0"/>
                </a:schemeClr>
              </a:gs>
              <a:gs pos="0">
                <a:schemeClr val="tx1"/>
              </a:gs>
              <a:gs pos="0">
                <a:schemeClr val="tx1">
                  <a:alpha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8DD2302-8B0A-CEA0-4992-89F7AD21FDFC}"/>
              </a:ext>
            </a:extLst>
          </p:cNvPr>
          <p:cNvSpPr>
            <a:spLocks noGrp="1"/>
          </p:cNvSpPr>
          <p:nvPr>
            <p:ph type="title"/>
          </p:nvPr>
        </p:nvSpPr>
        <p:spPr>
          <a:xfrm>
            <a:off x="996275" y="156477"/>
            <a:ext cx="10190071" cy="1515091"/>
          </a:xfrm>
        </p:spPr>
        <p:txBody>
          <a:bodyPr vert="horz" lIns="91440" tIns="45720" rIns="91440" bIns="45720" rtlCol="0" anchor="b">
            <a:normAutofit fontScale="90000"/>
          </a:bodyPr>
          <a:lstStyle/>
          <a:p>
            <a:pPr algn="ctr"/>
            <a:r>
              <a:rPr lang="en-US" sz="5400" dirty="0">
                <a:solidFill>
                  <a:srgbClr val="FFFFFF"/>
                </a:solidFill>
              </a:rPr>
              <a:t>Electromyographic(EMG) artifacts</a:t>
            </a:r>
          </a:p>
        </p:txBody>
      </p:sp>
    </p:spTree>
    <p:extLst>
      <p:ext uri="{BB962C8B-B14F-4D97-AF65-F5344CB8AC3E}">
        <p14:creationId xmlns:p14="http://schemas.microsoft.com/office/powerpoint/2010/main" val="547575929"/>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08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B3EB5F-BA3D-CBD7-4172-078CEF3DA429}"/>
              </a:ext>
            </a:extLst>
          </p:cNvPr>
          <p:cNvSpPr>
            <a:spLocks noGrp="1"/>
          </p:cNvSpPr>
          <p:nvPr>
            <p:ph type="title"/>
          </p:nvPr>
        </p:nvSpPr>
        <p:spPr>
          <a:xfrm>
            <a:off x="838200" y="365760"/>
            <a:ext cx="10515600" cy="6134431"/>
          </a:xfrm>
        </p:spPr>
        <p:txBody>
          <a:bodyPr>
            <a:normAutofit/>
          </a:bodyPr>
          <a:lstStyle/>
          <a:p>
            <a:r>
              <a:rPr lang="en-US" dirty="0"/>
              <a:t>The presence of muscle noise represents a major problem in many ECG applications, especially in recordings acquired during exercise, since low amplitude waveforms may become completely obscured</a:t>
            </a:r>
            <a:endParaRPr lang="en-IN" dirty="0"/>
          </a:p>
        </p:txBody>
      </p:sp>
    </p:spTree>
    <p:extLst>
      <p:ext uri="{BB962C8B-B14F-4D97-AF65-F5344CB8AC3E}">
        <p14:creationId xmlns:p14="http://schemas.microsoft.com/office/powerpoint/2010/main" val="3085725789"/>
      </p:ext>
    </p:extLst>
  </p:cSld>
  <p:clrMapOvr>
    <a:masterClrMapping/>
  </p:clrMapOvr>
  <p:transition spd="med">
    <p:pull/>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7C79F2-6E2A-737C-3F3B-B1BB5A35636E}"/>
              </a:ext>
            </a:extLst>
          </p:cNvPr>
          <p:cNvSpPr>
            <a:spLocks noGrp="1"/>
          </p:cNvSpPr>
          <p:nvPr>
            <p:ph type="title"/>
          </p:nvPr>
        </p:nvSpPr>
        <p:spPr/>
        <p:txBody>
          <a:bodyPr/>
          <a:lstStyle/>
          <a:p>
            <a:endParaRPr lang="en-IN" dirty="0"/>
          </a:p>
        </p:txBody>
      </p:sp>
      <p:pic>
        <p:nvPicPr>
          <p:cNvPr id="4" name="Picture 3">
            <a:extLst>
              <a:ext uri="{FF2B5EF4-FFF2-40B4-BE49-F238E27FC236}">
                <a16:creationId xmlns:a16="http://schemas.microsoft.com/office/drawing/2014/main" id="{695ABBC3-D6F6-048D-001F-068D83BF4E8F}"/>
              </a:ext>
            </a:extLst>
          </p:cNvPr>
          <p:cNvPicPr>
            <a:picLocks noChangeAspect="1"/>
          </p:cNvPicPr>
          <p:nvPr/>
        </p:nvPicPr>
        <p:blipFill>
          <a:blip r:embed="rId2"/>
          <a:stretch>
            <a:fillRect/>
          </a:stretch>
        </p:blipFill>
        <p:spPr>
          <a:xfrm>
            <a:off x="1707923" y="1381540"/>
            <a:ext cx="8498336" cy="3737111"/>
          </a:xfrm>
          <a:prstGeom prst="rect">
            <a:avLst/>
          </a:prstGeom>
        </p:spPr>
      </p:pic>
    </p:spTree>
    <p:extLst>
      <p:ext uri="{BB962C8B-B14F-4D97-AF65-F5344CB8AC3E}">
        <p14:creationId xmlns:p14="http://schemas.microsoft.com/office/powerpoint/2010/main" val="4109038605"/>
      </p:ext>
    </p:extLst>
  </p:cSld>
  <p:clrMapOvr>
    <a:masterClrMapping/>
  </p:clrMapOvr>
  <p:transition spd="med">
    <p:pull/>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EC8A35-FD66-5068-1B11-645A39A78FCD}"/>
              </a:ext>
            </a:extLst>
          </p:cNvPr>
          <p:cNvSpPr>
            <a:spLocks noGrp="1"/>
          </p:cNvSpPr>
          <p:nvPr>
            <p:ph type="title"/>
          </p:nvPr>
        </p:nvSpPr>
        <p:spPr>
          <a:xfrm>
            <a:off x="838200" y="365760"/>
            <a:ext cx="10515600" cy="3560197"/>
          </a:xfrm>
        </p:spPr>
        <p:txBody>
          <a:bodyPr>
            <a:normAutofit fontScale="90000"/>
          </a:bodyPr>
          <a:lstStyle/>
          <a:p>
            <a:r>
              <a:rPr lang="en-US" dirty="0"/>
              <a:t>The EMG noise is a high-frequency noise; hence an n-point moving average (MA) filter may be used to remove, or at least suppress, the EMG noise from ECG signals. The general form of an MA filter is</a:t>
            </a:r>
            <a:endParaRPr lang="en-IN" dirty="0"/>
          </a:p>
        </p:txBody>
      </p:sp>
      <p:pic>
        <p:nvPicPr>
          <p:cNvPr id="4" name="Picture 3">
            <a:extLst>
              <a:ext uri="{FF2B5EF4-FFF2-40B4-BE49-F238E27FC236}">
                <a16:creationId xmlns:a16="http://schemas.microsoft.com/office/drawing/2014/main" id="{00EC5545-401F-0FF5-7DFF-E49E031900DA}"/>
              </a:ext>
            </a:extLst>
          </p:cNvPr>
          <p:cNvPicPr>
            <a:picLocks noChangeAspect="1"/>
          </p:cNvPicPr>
          <p:nvPr/>
        </p:nvPicPr>
        <p:blipFill>
          <a:blip r:embed="rId2"/>
          <a:stretch>
            <a:fillRect/>
          </a:stretch>
        </p:blipFill>
        <p:spPr>
          <a:xfrm>
            <a:off x="4436122" y="4522305"/>
            <a:ext cx="3319755" cy="1177978"/>
          </a:xfrm>
          <a:prstGeom prst="rect">
            <a:avLst/>
          </a:prstGeom>
        </p:spPr>
      </p:pic>
    </p:spTree>
    <p:extLst>
      <p:ext uri="{BB962C8B-B14F-4D97-AF65-F5344CB8AC3E}">
        <p14:creationId xmlns:p14="http://schemas.microsoft.com/office/powerpoint/2010/main" val="2722418773"/>
      </p:ext>
    </p:extLst>
  </p:cSld>
  <p:clrMapOvr>
    <a:masterClrMapping/>
  </p:clrMapOvr>
  <p:transition spd="med">
    <p:pull/>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62713D-6357-E58E-A0D4-48B224CCCB83}"/>
              </a:ext>
            </a:extLst>
          </p:cNvPr>
          <p:cNvSpPr>
            <a:spLocks noGrp="1"/>
          </p:cNvSpPr>
          <p:nvPr>
            <p:ph type="title"/>
          </p:nvPr>
        </p:nvSpPr>
        <p:spPr>
          <a:xfrm>
            <a:off x="838200" y="365760"/>
            <a:ext cx="10515600" cy="2099144"/>
          </a:xfrm>
        </p:spPr>
        <p:txBody>
          <a:bodyPr>
            <a:normAutofit/>
          </a:bodyPr>
          <a:lstStyle/>
          <a:p>
            <a:r>
              <a:rPr lang="en-US" dirty="0"/>
              <a:t>The signal-flow diagram of a generic MA filter</a:t>
            </a:r>
            <a:endParaRPr lang="en-IN" dirty="0"/>
          </a:p>
        </p:txBody>
      </p:sp>
      <p:pic>
        <p:nvPicPr>
          <p:cNvPr id="4" name="Picture 3">
            <a:extLst>
              <a:ext uri="{FF2B5EF4-FFF2-40B4-BE49-F238E27FC236}">
                <a16:creationId xmlns:a16="http://schemas.microsoft.com/office/drawing/2014/main" id="{36701E64-FA96-8364-F9A9-573F3F7A90D6}"/>
              </a:ext>
            </a:extLst>
          </p:cNvPr>
          <p:cNvPicPr>
            <a:picLocks noChangeAspect="1"/>
          </p:cNvPicPr>
          <p:nvPr/>
        </p:nvPicPr>
        <p:blipFill>
          <a:blip r:embed="rId2"/>
          <a:stretch>
            <a:fillRect/>
          </a:stretch>
        </p:blipFill>
        <p:spPr>
          <a:xfrm>
            <a:off x="3269964" y="2668114"/>
            <a:ext cx="5652071" cy="3449965"/>
          </a:xfrm>
          <a:prstGeom prst="rect">
            <a:avLst/>
          </a:prstGeom>
        </p:spPr>
      </p:pic>
    </p:spTree>
    <p:extLst>
      <p:ext uri="{BB962C8B-B14F-4D97-AF65-F5344CB8AC3E}">
        <p14:creationId xmlns:p14="http://schemas.microsoft.com/office/powerpoint/2010/main" val="1806595253"/>
      </p:ext>
    </p:extLst>
  </p:cSld>
  <p:clrMapOvr>
    <a:masterClrMapping/>
  </p:clrMapOvr>
  <p:transition spd="med">
    <p:pull/>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82A9D-B355-1829-598B-0510105DD003}"/>
              </a:ext>
            </a:extLst>
          </p:cNvPr>
          <p:cNvSpPr>
            <a:spLocks noGrp="1"/>
          </p:cNvSpPr>
          <p:nvPr>
            <p:ph type="title"/>
          </p:nvPr>
        </p:nvSpPr>
        <p:spPr>
          <a:xfrm>
            <a:off x="838200" y="365759"/>
            <a:ext cx="10515600" cy="2456953"/>
          </a:xfrm>
        </p:spPr>
        <p:txBody>
          <a:bodyPr>
            <a:normAutofit/>
          </a:bodyPr>
          <a:lstStyle/>
          <a:p>
            <a:r>
              <a:rPr lang="en-US" dirty="0"/>
              <a:t>. If the signal samples over a window of eight samples are averaged, we get the output as</a:t>
            </a:r>
            <a:endParaRPr lang="en-IN" dirty="0"/>
          </a:p>
        </p:txBody>
      </p:sp>
      <p:pic>
        <p:nvPicPr>
          <p:cNvPr id="4" name="Picture 3">
            <a:extLst>
              <a:ext uri="{FF2B5EF4-FFF2-40B4-BE49-F238E27FC236}">
                <a16:creationId xmlns:a16="http://schemas.microsoft.com/office/drawing/2014/main" id="{045B90C9-224F-CCC8-FADB-90AC2749C8E2}"/>
              </a:ext>
            </a:extLst>
          </p:cNvPr>
          <p:cNvPicPr>
            <a:picLocks noChangeAspect="1"/>
          </p:cNvPicPr>
          <p:nvPr/>
        </p:nvPicPr>
        <p:blipFill>
          <a:blip r:embed="rId2"/>
          <a:stretch>
            <a:fillRect/>
          </a:stretch>
        </p:blipFill>
        <p:spPr>
          <a:xfrm>
            <a:off x="3756991" y="3429000"/>
            <a:ext cx="3883669" cy="1741556"/>
          </a:xfrm>
          <a:prstGeom prst="rect">
            <a:avLst/>
          </a:prstGeom>
        </p:spPr>
      </p:pic>
    </p:spTree>
    <p:extLst>
      <p:ext uri="{BB962C8B-B14F-4D97-AF65-F5344CB8AC3E}">
        <p14:creationId xmlns:p14="http://schemas.microsoft.com/office/powerpoint/2010/main" val="136600066"/>
      </p:ext>
    </p:extLst>
  </p:cSld>
  <p:clrMapOvr>
    <a:masterClrMapping/>
  </p:clrMapOvr>
  <p:transition spd="med">
    <p:pull/>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08D8E8-67DB-1CD1-625B-C0FC3233897E}"/>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7690C26D-ED3D-CEBF-CDF8-0AA1CF762829}"/>
              </a:ext>
            </a:extLst>
          </p:cNvPr>
          <p:cNvPicPr>
            <a:picLocks noGrp="1" noChangeAspect="1"/>
          </p:cNvPicPr>
          <p:nvPr>
            <p:ph idx="1"/>
          </p:nvPr>
        </p:nvPicPr>
        <p:blipFill>
          <a:blip r:embed="rId2"/>
          <a:stretch>
            <a:fillRect/>
          </a:stretch>
        </p:blipFill>
        <p:spPr>
          <a:xfrm>
            <a:off x="3466126" y="759957"/>
            <a:ext cx="5259748" cy="5338085"/>
          </a:xfrm>
        </p:spPr>
      </p:pic>
    </p:spTree>
    <p:extLst>
      <p:ext uri="{BB962C8B-B14F-4D97-AF65-F5344CB8AC3E}">
        <p14:creationId xmlns:p14="http://schemas.microsoft.com/office/powerpoint/2010/main" val="1340693788"/>
      </p:ext>
    </p:extLst>
  </p:cSld>
  <p:clrMapOvr>
    <a:masterClrMapping/>
  </p:clrMapOvr>
  <p:transition spd="med">
    <p:pull/>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15B2A0-6B3A-4265-8F8B-5958B17A46A4}"/>
              </a:ext>
            </a:extLst>
          </p:cNvPr>
          <p:cNvSpPr>
            <a:spLocks noGrp="1"/>
          </p:cNvSpPr>
          <p:nvPr>
            <p:ph type="title"/>
          </p:nvPr>
        </p:nvSpPr>
        <p:spPr>
          <a:xfrm>
            <a:off x="838200" y="365760"/>
            <a:ext cx="10515600" cy="1731397"/>
          </a:xfrm>
        </p:spPr>
        <p:txBody>
          <a:bodyPr>
            <a:normAutofit/>
          </a:bodyPr>
          <a:lstStyle/>
          <a:p>
            <a:r>
              <a:rPr lang="en-US" dirty="0"/>
              <a:t>The 8-point MA filter may be rewritten as</a:t>
            </a:r>
            <a:endParaRPr lang="en-IN" dirty="0"/>
          </a:p>
        </p:txBody>
      </p:sp>
      <p:pic>
        <p:nvPicPr>
          <p:cNvPr id="4" name="Picture 3">
            <a:extLst>
              <a:ext uri="{FF2B5EF4-FFF2-40B4-BE49-F238E27FC236}">
                <a16:creationId xmlns:a16="http://schemas.microsoft.com/office/drawing/2014/main" id="{93AB9E8D-6352-24A9-7C3F-FAFF540964F4}"/>
              </a:ext>
            </a:extLst>
          </p:cNvPr>
          <p:cNvPicPr>
            <a:picLocks noChangeAspect="1"/>
          </p:cNvPicPr>
          <p:nvPr/>
        </p:nvPicPr>
        <p:blipFill>
          <a:blip r:embed="rId2"/>
          <a:stretch>
            <a:fillRect/>
          </a:stretch>
        </p:blipFill>
        <p:spPr>
          <a:xfrm>
            <a:off x="2715725" y="2434802"/>
            <a:ext cx="6760550" cy="1988396"/>
          </a:xfrm>
          <a:prstGeom prst="rect">
            <a:avLst/>
          </a:prstGeom>
        </p:spPr>
      </p:pic>
    </p:spTree>
    <p:extLst>
      <p:ext uri="{BB962C8B-B14F-4D97-AF65-F5344CB8AC3E}">
        <p14:creationId xmlns:p14="http://schemas.microsoft.com/office/powerpoint/2010/main" val="2705028843"/>
      </p:ext>
    </p:extLst>
  </p:cSld>
  <p:clrMapOvr>
    <a:masterClrMapping/>
  </p:clrMapOvr>
  <p:transition spd="med">
    <p:pull/>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476CCD-1BEB-F38F-4F26-3BBC2349AF89}"/>
              </a:ext>
            </a:extLst>
          </p:cNvPr>
          <p:cNvSpPr>
            <a:spLocks noGrp="1"/>
          </p:cNvSpPr>
          <p:nvPr>
            <p:ph type="title"/>
          </p:nvPr>
        </p:nvSpPr>
        <p:spPr/>
        <p:txBody>
          <a:bodyPr/>
          <a:lstStyle/>
          <a:p>
            <a:endParaRPr lang="en-IN" dirty="0"/>
          </a:p>
        </p:txBody>
      </p:sp>
      <p:pic>
        <p:nvPicPr>
          <p:cNvPr id="4" name="Picture 3">
            <a:extLst>
              <a:ext uri="{FF2B5EF4-FFF2-40B4-BE49-F238E27FC236}">
                <a16:creationId xmlns:a16="http://schemas.microsoft.com/office/drawing/2014/main" id="{005C3518-1E1C-72E3-B569-646BC64FB622}"/>
              </a:ext>
            </a:extLst>
          </p:cNvPr>
          <p:cNvPicPr>
            <a:picLocks noChangeAspect="1"/>
          </p:cNvPicPr>
          <p:nvPr/>
        </p:nvPicPr>
        <p:blipFill>
          <a:blip r:embed="rId2"/>
          <a:stretch>
            <a:fillRect/>
          </a:stretch>
        </p:blipFill>
        <p:spPr>
          <a:xfrm>
            <a:off x="546556" y="1302027"/>
            <a:ext cx="4745199" cy="4249288"/>
          </a:xfrm>
          <a:prstGeom prst="rect">
            <a:avLst/>
          </a:prstGeom>
        </p:spPr>
      </p:pic>
      <p:pic>
        <p:nvPicPr>
          <p:cNvPr id="6" name="Picture 5">
            <a:extLst>
              <a:ext uri="{FF2B5EF4-FFF2-40B4-BE49-F238E27FC236}">
                <a16:creationId xmlns:a16="http://schemas.microsoft.com/office/drawing/2014/main" id="{D61B3FE4-5925-9C6B-2034-0494B839FE8C}"/>
              </a:ext>
            </a:extLst>
          </p:cNvPr>
          <p:cNvPicPr>
            <a:picLocks noChangeAspect="1"/>
          </p:cNvPicPr>
          <p:nvPr/>
        </p:nvPicPr>
        <p:blipFill>
          <a:blip r:embed="rId3"/>
          <a:stretch>
            <a:fillRect/>
          </a:stretch>
        </p:blipFill>
        <p:spPr>
          <a:xfrm>
            <a:off x="6329028" y="1302026"/>
            <a:ext cx="5024772" cy="4187310"/>
          </a:xfrm>
          <a:prstGeom prst="rect">
            <a:avLst/>
          </a:prstGeom>
        </p:spPr>
      </p:pic>
    </p:spTree>
    <p:extLst>
      <p:ext uri="{BB962C8B-B14F-4D97-AF65-F5344CB8AC3E}">
        <p14:creationId xmlns:p14="http://schemas.microsoft.com/office/powerpoint/2010/main" val="1717114902"/>
      </p:ext>
    </p:extLst>
  </p:cSld>
  <p:clrMapOvr>
    <a:masterClrMapping/>
  </p:clrMapOvr>
  <p:transition spd="med">
    <p:pull/>
  </p:transition>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7">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19" name="Picture 9">
            <a:extLst>
              <a:ext uri="{FF2B5EF4-FFF2-40B4-BE49-F238E27FC236}">
                <a16:creationId xmlns:a16="http://schemas.microsoft.com/office/drawing/2014/main" id="{1CB7E8AE-A3AC-4BB7-A5C6-F00EC697B26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5000"/>
            <a:extLst>
              <a:ext uri="{28A0092B-C50C-407E-A947-70E740481C1C}">
                <a14:useLocalDpi xmlns:a14="http://schemas.microsoft.com/office/drawing/2010/main" val="0"/>
              </a:ext>
            </a:extLst>
          </a:blip>
          <a:stretch>
            <a:fillRect/>
          </a:stretch>
        </p:blipFill>
        <p:spPr>
          <a:xfrm>
            <a:off x="0" y="1"/>
            <a:ext cx="12192000" cy="1392401"/>
          </a:xfrm>
          <a:prstGeom prst="rect">
            <a:avLst/>
          </a:prstGeom>
        </p:spPr>
      </p:pic>
      <p:sp useBgFill="1">
        <p:nvSpPr>
          <p:cNvPr id="20" name="Rectangle 11">
            <a:extLst>
              <a:ext uri="{FF2B5EF4-FFF2-40B4-BE49-F238E27FC236}">
                <a16:creationId xmlns:a16="http://schemas.microsoft.com/office/drawing/2014/main" id="{94DA0203-BFB4-49DB-A205-51AD7549D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1" name="Rectangle 13">
            <a:extLst>
              <a:ext uri="{FF2B5EF4-FFF2-40B4-BE49-F238E27FC236}">
                <a16:creationId xmlns:a16="http://schemas.microsoft.com/office/drawing/2014/main" id="{10BFCB1E-89C9-4789-A2D9-52D6C8653F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22" name="Picture 3">
            <a:extLst>
              <a:ext uri="{FF2B5EF4-FFF2-40B4-BE49-F238E27FC236}">
                <a16:creationId xmlns:a16="http://schemas.microsoft.com/office/drawing/2014/main" id="{9DECF949-4A3C-9DEE-E6B5-CAB720CF173F}"/>
              </a:ext>
            </a:extLst>
          </p:cNvPr>
          <p:cNvPicPr>
            <a:picLocks noChangeAspect="1"/>
          </p:cNvPicPr>
          <p:nvPr/>
        </p:nvPicPr>
        <p:blipFill rotWithShape="1">
          <a:blip r:embed="rId3">
            <a:alphaModFix/>
          </a:blip>
          <a:srcRect b="20"/>
          <a:stretch/>
        </p:blipFill>
        <p:spPr>
          <a:xfrm>
            <a:off x="20" y="10"/>
            <a:ext cx="12191980" cy="6856614"/>
          </a:xfrm>
          <a:prstGeom prst="rect">
            <a:avLst/>
          </a:prstGeom>
        </p:spPr>
      </p:pic>
      <p:sp>
        <p:nvSpPr>
          <p:cNvPr id="23" name="Rectangle 15">
            <a:extLst>
              <a:ext uri="{FF2B5EF4-FFF2-40B4-BE49-F238E27FC236}">
                <a16:creationId xmlns:a16="http://schemas.microsoft.com/office/drawing/2014/main" id="{16F61E84-9DCA-4F22-94BC-C901DB4999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81775"/>
            <a:ext cx="12191999" cy="5479852"/>
          </a:xfrm>
          <a:prstGeom prst="rect">
            <a:avLst/>
          </a:prstGeom>
          <a:gradFill flip="none" rotWithShape="1">
            <a:gsLst>
              <a:gs pos="50000">
                <a:schemeClr val="tx1">
                  <a:alpha val="30000"/>
                </a:schemeClr>
              </a:gs>
              <a:gs pos="80000">
                <a:schemeClr val="tx1">
                  <a:alpha val="15000"/>
                </a:schemeClr>
              </a:gs>
              <a:gs pos="0">
                <a:schemeClr val="tx1">
                  <a:alpha val="0"/>
                </a:schemeClr>
              </a:gs>
              <a:gs pos="20000">
                <a:schemeClr val="tx1">
                  <a:alpha val="15000"/>
                </a:schemeClr>
              </a:gs>
              <a:gs pos="10000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46A4430-3061-1434-3DB8-5087EB8EAEE3}"/>
              </a:ext>
            </a:extLst>
          </p:cNvPr>
          <p:cNvSpPr>
            <a:spLocks noGrp="1"/>
          </p:cNvSpPr>
          <p:nvPr>
            <p:ph type="title"/>
          </p:nvPr>
        </p:nvSpPr>
        <p:spPr>
          <a:xfrm>
            <a:off x="996275" y="744909"/>
            <a:ext cx="10190071" cy="3145855"/>
          </a:xfrm>
        </p:spPr>
        <p:txBody>
          <a:bodyPr vert="horz" lIns="91440" tIns="45720" rIns="91440" bIns="45720" rtlCol="0" anchor="b">
            <a:normAutofit/>
          </a:bodyPr>
          <a:lstStyle/>
          <a:p>
            <a:pPr algn="ctr"/>
            <a:r>
              <a:rPr lang="en-US" sz="5400" dirty="0">
                <a:solidFill>
                  <a:srgbClr val="FFFFFF"/>
                </a:solidFill>
              </a:rPr>
              <a:t>Electrode Motion Artifacts</a:t>
            </a:r>
          </a:p>
        </p:txBody>
      </p:sp>
    </p:spTree>
    <p:extLst>
      <p:ext uri="{BB962C8B-B14F-4D97-AF65-F5344CB8AC3E}">
        <p14:creationId xmlns:p14="http://schemas.microsoft.com/office/powerpoint/2010/main" val="388414723"/>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DC1280-A9E8-3D44-A6E7-271BA6E97FB3}"/>
              </a:ext>
            </a:extLst>
          </p:cNvPr>
          <p:cNvSpPr>
            <a:spLocks noGrp="1"/>
          </p:cNvSpPr>
          <p:nvPr>
            <p:ph type="title"/>
          </p:nvPr>
        </p:nvSpPr>
        <p:spPr>
          <a:xfrm>
            <a:off x="838200" y="365760"/>
            <a:ext cx="10515600" cy="5210092"/>
          </a:xfrm>
        </p:spPr>
        <p:txBody>
          <a:bodyPr>
            <a:normAutofit fontScale="90000"/>
          </a:bodyPr>
          <a:lstStyle/>
          <a:p>
            <a:r>
              <a:rPr lang="en-US" dirty="0"/>
              <a:t>Electrode motion artifacts are mainly caused by skin stretching which alters the impedance of the skin around the electrode. Electrode motion artifacts are particularly troublesome in the context of ambulatory ECG monitoring where they constitute the main source of falsely detected heartbeats</a:t>
            </a:r>
            <a:endParaRPr lang="en-IN" dirty="0"/>
          </a:p>
        </p:txBody>
      </p:sp>
    </p:spTree>
    <p:extLst>
      <p:ext uri="{BB962C8B-B14F-4D97-AF65-F5344CB8AC3E}">
        <p14:creationId xmlns:p14="http://schemas.microsoft.com/office/powerpoint/2010/main" val="363956077"/>
      </p:ext>
    </p:extLst>
  </p:cSld>
  <p:clrMapOvr>
    <a:masterClrMapping/>
  </p:clrMapOvr>
  <p:transition spd="med">
    <p:pull/>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1AC274-FFFA-183A-55DF-2DA5E44FD517}"/>
              </a:ext>
            </a:extLst>
          </p:cNvPr>
          <p:cNvSpPr>
            <a:spLocks noGrp="1"/>
          </p:cNvSpPr>
          <p:nvPr>
            <p:ph type="title"/>
          </p:nvPr>
        </p:nvSpPr>
        <p:spPr>
          <a:xfrm>
            <a:off x="838200" y="365760"/>
            <a:ext cx="10515600" cy="6044979"/>
          </a:xfrm>
        </p:spPr>
        <p:txBody>
          <a:bodyPr/>
          <a:lstStyle/>
          <a:p>
            <a:endParaRPr lang="en-IN" dirty="0"/>
          </a:p>
        </p:txBody>
      </p:sp>
      <p:pic>
        <p:nvPicPr>
          <p:cNvPr id="4" name="Picture 3">
            <a:extLst>
              <a:ext uri="{FF2B5EF4-FFF2-40B4-BE49-F238E27FC236}">
                <a16:creationId xmlns:a16="http://schemas.microsoft.com/office/drawing/2014/main" id="{528BE064-5486-FC54-22C0-48D796EE5650}"/>
              </a:ext>
            </a:extLst>
          </p:cNvPr>
          <p:cNvPicPr>
            <a:picLocks noChangeAspect="1"/>
          </p:cNvPicPr>
          <p:nvPr/>
        </p:nvPicPr>
        <p:blipFill>
          <a:blip r:embed="rId2"/>
          <a:stretch>
            <a:fillRect/>
          </a:stretch>
        </p:blipFill>
        <p:spPr>
          <a:xfrm>
            <a:off x="2693505" y="619033"/>
            <a:ext cx="6192078" cy="5361517"/>
          </a:xfrm>
          <a:prstGeom prst="rect">
            <a:avLst/>
          </a:prstGeom>
        </p:spPr>
      </p:pic>
    </p:spTree>
    <p:extLst>
      <p:ext uri="{BB962C8B-B14F-4D97-AF65-F5344CB8AC3E}">
        <p14:creationId xmlns:p14="http://schemas.microsoft.com/office/powerpoint/2010/main" val="658175876"/>
      </p:ext>
    </p:extLst>
  </p:cSld>
  <p:clrMapOvr>
    <a:masterClrMapping/>
  </p:clrMapOvr>
  <p:transition spd="med">
    <p:pull/>
  </p:transition>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7">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29" name="Picture 9">
            <a:extLst>
              <a:ext uri="{FF2B5EF4-FFF2-40B4-BE49-F238E27FC236}">
                <a16:creationId xmlns:a16="http://schemas.microsoft.com/office/drawing/2014/main" id="{1CB7E8AE-A3AC-4BB7-A5C6-F00EC697B26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5000"/>
            <a:extLst>
              <a:ext uri="{28A0092B-C50C-407E-A947-70E740481C1C}">
                <a14:useLocalDpi xmlns:a14="http://schemas.microsoft.com/office/drawing/2010/main" val="0"/>
              </a:ext>
            </a:extLst>
          </a:blip>
          <a:stretch>
            <a:fillRect/>
          </a:stretch>
        </p:blipFill>
        <p:spPr>
          <a:xfrm>
            <a:off x="0" y="1"/>
            <a:ext cx="12192000" cy="1392401"/>
          </a:xfrm>
          <a:prstGeom prst="rect">
            <a:avLst/>
          </a:prstGeom>
        </p:spPr>
      </p:pic>
      <p:sp useBgFill="1">
        <p:nvSpPr>
          <p:cNvPr id="30" name="Rectangle 11">
            <a:extLst>
              <a:ext uri="{FF2B5EF4-FFF2-40B4-BE49-F238E27FC236}">
                <a16:creationId xmlns:a16="http://schemas.microsoft.com/office/drawing/2014/main" id="{D6A5485D-4AF6-47BA-8BB1-44D0639B9F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1" name="Rectangle 13">
            <a:extLst>
              <a:ext uri="{FF2B5EF4-FFF2-40B4-BE49-F238E27FC236}">
                <a16:creationId xmlns:a16="http://schemas.microsoft.com/office/drawing/2014/main" id="{483861B3-77F4-42C4-B257-AF7D1EB5FF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32" name="Picture 3">
            <a:extLst>
              <a:ext uri="{FF2B5EF4-FFF2-40B4-BE49-F238E27FC236}">
                <a16:creationId xmlns:a16="http://schemas.microsoft.com/office/drawing/2014/main" id="{22D6E2AC-2370-6805-6B56-9F3CF291D335}"/>
              </a:ext>
            </a:extLst>
          </p:cNvPr>
          <p:cNvPicPr>
            <a:picLocks noChangeAspect="1"/>
          </p:cNvPicPr>
          <p:nvPr/>
        </p:nvPicPr>
        <p:blipFill rotWithShape="1">
          <a:blip r:embed="rId3">
            <a:alphaModFix/>
          </a:blip>
          <a:srcRect l="1834" r="1257" b="-1"/>
          <a:stretch/>
        </p:blipFill>
        <p:spPr>
          <a:xfrm>
            <a:off x="-5355" y="-5"/>
            <a:ext cx="12191980" cy="6856624"/>
          </a:xfrm>
          <a:prstGeom prst="rect">
            <a:avLst/>
          </a:prstGeom>
        </p:spPr>
      </p:pic>
      <p:sp>
        <p:nvSpPr>
          <p:cNvPr id="33" name="Rectangle 15">
            <a:extLst>
              <a:ext uri="{FF2B5EF4-FFF2-40B4-BE49-F238E27FC236}">
                <a16:creationId xmlns:a16="http://schemas.microsoft.com/office/drawing/2014/main" id="{8D2A0DB3-EF43-4032-9B27-954E12CCB6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07" y="0"/>
            <a:ext cx="12188952" cy="3732362"/>
          </a:xfrm>
          <a:prstGeom prst="rect">
            <a:avLst/>
          </a:prstGeom>
          <a:gradFill>
            <a:gsLst>
              <a:gs pos="100000">
                <a:schemeClr val="tx1">
                  <a:alpha val="0"/>
                </a:schemeClr>
              </a:gs>
              <a:gs pos="0">
                <a:schemeClr val="tx1"/>
              </a:gs>
              <a:gs pos="0">
                <a:schemeClr val="tx1">
                  <a:alpha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D1C35CA-8421-35D4-0AFB-AAA61599EEE8}"/>
              </a:ext>
            </a:extLst>
          </p:cNvPr>
          <p:cNvSpPr>
            <a:spLocks noGrp="1"/>
          </p:cNvSpPr>
          <p:nvPr>
            <p:ph type="title"/>
          </p:nvPr>
        </p:nvSpPr>
        <p:spPr>
          <a:xfrm>
            <a:off x="996275" y="156477"/>
            <a:ext cx="10190071" cy="3732362"/>
          </a:xfrm>
        </p:spPr>
        <p:txBody>
          <a:bodyPr vert="horz" lIns="91440" tIns="45720" rIns="91440" bIns="45720" rtlCol="0" anchor="b">
            <a:normAutofit/>
          </a:bodyPr>
          <a:lstStyle/>
          <a:p>
            <a:pPr algn="ctr">
              <a:lnSpc>
                <a:spcPct val="90000"/>
              </a:lnSpc>
            </a:pPr>
            <a:r>
              <a:rPr lang="en-US" sz="5000" dirty="0">
                <a:solidFill>
                  <a:schemeClr val="accent3">
                    <a:lumMod val="75000"/>
                  </a:schemeClr>
                </a:solidFill>
              </a:rPr>
              <a:t>Techniques for Removal of Electrode Motion Artifacts</a:t>
            </a:r>
          </a:p>
        </p:txBody>
      </p:sp>
    </p:spTree>
    <p:extLst>
      <p:ext uri="{BB962C8B-B14F-4D97-AF65-F5344CB8AC3E}">
        <p14:creationId xmlns:p14="http://schemas.microsoft.com/office/powerpoint/2010/main" val="533636977"/>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C9B84-9CE9-7D92-CA5A-4FBC857994F1}"/>
              </a:ext>
            </a:extLst>
          </p:cNvPr>
          <p:cNvSpPr>
            <a:spLocks noGrp="1"/>
          </p:cNvSpPr>
          <p:nvPr>
            <p:ph type="title"/>
          </p:nvPr>
        </p:nvSpPr>
        <p:spPr>
          <a:xfrm>
            <a:off x="838200" y="1510748"/>
            <a:ext cx="10515600" cy="4005469"/>
          </a:xfrm>
        </p:spPr>
        <p:txBody>
          <a:bodyPr>
            <a:noAutofit/>
          </a:bodyPr>
          <a:lstStyle/>
          <a:p>
            <a:r>
              <a:rPr lang="en-US" sz="3600" dirty="0"/>
              <a:t>~One of the widely used techniques for removing the electrode motion artifacts is based on adaptive filters.</a:t>
            </a:r>
            <a:br>
              <a:rPr lang="en-US" sz="3600" dirty="0"/>
            </a:br>
            <a:br>
              <a:rPr lang="en-US" sz="3600" dirty="0"/>
            </a:br>
            <a:r>
              <a:rPr lang="en-US" sz="3600" dirty="0"/>
              <a:t>~The general structure of an adaptive filter for noise canceling utilized in this paper requires two inputs, called the primary and the reference signal. </a:t>
            </a:r>
            <a:br>
              <a:rPr lang="en-US" sz="3600" dirty="0"/>
            </a:br>
            <a:br>
              <a:rPr lang="en-US" sz="3600" dirty="0"/>
            </a:br>
            <a:r>
              <a:rPr lang="en-US" sz="3600" dirty="0"/>
              <a:t>~The former is the d(t) = s(t) + n1 (t) where s(t) is an ECG signal and n1(t) is an additive noise.</a:t>
            </a:r>
            <a:endParaRPr lang="en-IN" sz="3600" dirty="0"/>
          </a:p>
        </p:txBody>
      </p:sp>
    </p:spTree>
    <p:extLst>
      <p:ext uri="{BB962C8B-B14F-4D97-AF65-F5344CB8AC3E}">
        <p14:creationId xmlns:p14="http://schemas.microsoft.com/office/powerpoint/2010/main" val="2677366239"/>
      </p:ext>
    </p:extLst>
  </p:cSld>
  <p:clrMapOvr>
    <a:masterClrMapping/>
  </p:clrMapOvr>
  <p:transition spd="med">
    <p:pull/>
  </p:transition>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26" name="Picture 25">
            <a:extLst>
              <a:ext uri="{FF2B5EF4-FFF2-40B4-BE49-F238E27FC236}">
                <a16:creationId xmlns:a16="http://schemas.microsoft.com/office/drawing/2014/main" id="{1CB7E8AE-A3AC-4BB7-A5C6-F00EC697B26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5000"/>
            <a:extLst>
              <a:ext uri="{28A0092B-C50C-407E-A947-70E740481C1C}">
                <a14:useLocalDpi xmlns:a14="http://schemas.microsoft.com/office/drawing/2010/main" val="0"/>
              </a:ext>
            </a:extLst>
          </a:blip>
          <a:stretch>
            <a:fillRect/>
          </a:stretch>
        </p:blipFill>
        <p:spPr>
          <a:xfrm>
            <a:off x="0" y="1"/>
            <a:ext cx="12192000" cy="1392401"/>
          </a:xfrm>
          <a:prstGeom prst="rect">
            <a:avLst/>
          </a:prstGeom>
        </p:spPr>
      </p:pic>
      <p:sp useBgFill="1">
        <p:nvSpPr>
          <p:cNvPr id="28" name="Rectangle 27">
            <a:extLst>
              <a:ext uri="{FF2B5EF4-FFF2-40B4-BE49-F238E27FC236}">
                <a16:creationId xmlns:a16="http://schemas.microsoft.com/office/drawing/2014/main" id="{DE61FBD7-E37C-4B38-BE44-A6D4978D74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0" name="Rectangle 29">
            <a:extLst>
              <a:ext uri="{FF2B5EF4-FFF2-40B4-BE49-F238E27FC236}">
                <a16:creationId xmlns:a16="http://schemas.microsoft.com/office/drawing/2014/main" id="{2B028756-0FA5-471F-B25F-B44FA15531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2" name="Title 1">
            <a:extLst>
              <a:ext uri="{FF2B5EF4-FFF2-40B4-BE49-F238E27FC236}">
                <a16:creationId xmlns:a16="http://schemas.microsoft.com/office/drawing/2014/main" id="{20A5C8C4-B562-DCB4-AB54-EBDC97641D60}"/>
              </a:ext>
            </a:extLst>
          </p:cNvPr>
          <p:cNvSpPr>
            <a:spLocks noGrp="1"/>
          </p:cNvSpPr>
          <p:nvPr>
            <p:ph type="title"/>
          </p:nvPr>
        </p:nvSpPr>
        <p:spPr>
          <a:xfrm>
            <a:off x="6434328" y="744909"/>
            <a:ext cx="4919472" cy="3155419"/>
          </a:xfrm>
        </p:spPr>
        <p:txBody>
          <a:bodyPr vert="horz" lIns="91440" tIns="45720" rIns="91440" bIns="45720" rtlCol="0" anchor="b">
            <a:normAutofit/>
          </a:bodyPr>
          <a:lstStyle/>
          <a:p>
            <a:pPr>
              <a:lnSpc>
                <a:spcPct val="90000"/>
              </a:lnSpc>
            </a:pPr>
            <a:r>
              <a:rPr lang="en-US" sz="1800">
                <a:solidFill>
                  <a:schemeClr val="tx2"/>
                </a:solidFill>
              </a:rPr>
              <a:t>The second input is a noise u(t) correlated in some way with n1 (t) but coming from another source. The adaptive filter coefficients wk are updated as new samples of the input signals are acquired. The learning rule for coefficients modification is based on minimization, in the mean square sense, of the error signal e(t) = d(t) − y(t) where y(t) is the output of the adaptive filter</a:t>
            </a:r>
          </a:p>
        </p:txBody>
      </p:sp>
      <p:sp>
        <p:nvSpPr>
          <p:cNvPr id="32" name="Rectangle 31">
            <a:extLst>
              <a:ext uri="{FF2B5EF4-FFF2-40B4-BE49-F238E27FC236}">
                <a16:creationId xmlns:a16="http://schemas.microsoft.com/office/drawing/2014/main" id="{8E6613BA-415A-4A35-90E0-E031E5096F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190663" cy="6858000"/>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4" name="Rectangle 33">
            <a:extLst>
              <a:ext uri="{FF2B5EF4-FFF2-40B4-BE49-F238E27FC236}">
                <a16:creationId xmlns:a16="http://schemas.microsoft.com/office/drawing/2014/main" id="{9486F58F-79DD-440F-A9DF-0D68BD4FFC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3"/>
            <a:ext cx="6193718" cy="6857999"/>
          </a:xfrm>
          <a:prstGeom prst="rect">
            <a:avLst/>
          </a:prstGeom>
          <a:blipFill dpi="0" rotWithShape="1">
            <a:blip r:embed="rId3">
              <a:alphaModFix amt="35000"/>
              <a:duotone>
                <a:schemeClr val="accent1">
                  <a:shade val="45000"/>
                  <a:satMod val="135000"/>
                </a:schemeClr>
                <a:prstClr val="white"/>
              </a:duotone>
            </a:blip>
            <a:srcRect/>
            <a:tile tx="889000" ty="0" sx="100000" sy="100000" flip="xy" algn="t"/>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a:extLst>
              <a:ext uri="{FF2B5EF4-FFF2-40B4-BE49-F238E27FC236}">
                <a16:creationId xmlns:a16="http://schemas.microsoft.com/office/drawing/2014/main" id="{D50420D5-035A-E3FB-9259-C751C8546C81}"/>
              </a:ext>
            </a:extLst>
          </p:cNvPr>
          <p:cNvPicPr>
            <a:picLocks noChangeAspect="1"/>
          </p:cNvPicPr>
          <p:nvPr/>
        </p:nvPicPr>
        <p:blipFill>
          <a:blip r:embed="rId4"/>
          <a:stretch>
            <a:fillRect/>
          </a:stretch>
        </p:blipFill>
        <p:spPr>
          <a:xfrm>
            <a:off x="637742" y="1559605"/>
            <a:ext cx="4817466" cy="3733536"/>
          </a:xfrm>
          <a:prstGeom prst="rect">
            <a:avLst/>
          </a:prstGeom>
        </p:spPr>
      </p:pic>
    </p:spTree>
    <p:extLst>
      <p:ext uri="{BB962C8B-B14F-4D97-AF65-F5344CB8AC3E}">
        <p14:creationId xmlns:p14="http://schemas.microsoft.com/office/powerpoint/2010/main" val="1834501713"/>
      </p:ext>
    </p:extLst>
  </p:cSld>
  <p:clrMapOvr>
    <a:masterClrMapping/>
  </p:clrMapOvr>
  <p:transition spd="med">
    <p:pull/>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9F0652-03E9-569E-CA6A-C156F9E004D6}"/>
              </a:ext>
            </a:extLst>
          </p:cNvPr>
          <p:cNvSpPr>
            <a:spLocks noGrp="1"/>
          </p:cNvSpPr>
          <p:nvPr>
            <p:ph type="title"/>
          </p:nvPr>
        </p:nvSpPr>
        <p:spPr>
          <a:xfrm>
            <a:off x="-4259771" y="365760"/>
            <a:ext cx="13585989" cy="1451419"/>
          </a:xfrm>
        </p:spPr>
        <p:txBody>
          <a:bodyPr/>
          <a:lstStyle/>
          <a:p>
            <a:endParaRPr lang="en-IN" dirty="0"/>
          </a:p>
        </p:txBody>
      </p:sp>
      <p:pic>
        <p:nvPicPr>
          <p:cNvPr id="4" name="Picture 3">
            <a:extLst>
              <a:ext uri="{FF2B5EF4-FFF2-40B4-BE49-F238E27FC236}">
                <a16:creationId xmlns:a16="http://schemas.microsoft.com/office/drawing/2014/main" id="{DE2F8308-C7D5-090C-4B8C-42BD5633E72E}"/>
              </a:ext>
            </a:extLst>
          </p:cNvPr>
          <p:cNvPicPr>
            <a:picLocks noChangeAspect="1"/>
          </p:cNvPicPr>
          <p:nvPr/>
        </p:nvPicPr>
        <p:blipFill>
          <a:blip r:embed="rId2"/>
          <a:stretch>
            <a:fillRect/>
          </a:stretch>
        </p:blipFill>
        <p:spPr>
          <a:xfrm>
            <a:off x="1123123" y="647458"/>
            <a:ext cx="4804736" cy="6091271"/>
          </a:xfrm>
          <a:prstGeom prst="rect">
            <a:avLst/>
          </a:prstGeom>
        </p:spPr>
      </p:pic>
    </p:spTree>
    <p:extLst>
      <p:ext uri="{BB962C8B-B14F-4D97-AF65-F5344CB8AC3E}">
        <p14:creationId xmlns:p14="http://schemas.microsoft.com/office/powerpoint/2010/main" val="1481848383"/>
      </p:ext>
    </p:extLst>
  </p:cSld>
  <p:clrMapOvr>
    <a:masterClrMapping/>
  </p:clrMapOvr>
  <p:transition spd="med">
    <p:pull/>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DB47D1-2912-6023-3320-FAB05B5B7318}"/>
              </a:ext>
            </a:extLst>
          </p:cNvPr>
          <p:cNvSpPr>
            <a:spLocks noGrp="1"/>
          </p:cNvSpPr>
          <p:nvPr>
            <p:ph type="title"/>
          </p:nvPr>
        </p:nvSpPr>
        <p:spPr>
          <a:xfrm>
            <a:off x="838200" y="365760"/>
            <a:ext cx="10515600" cy="6243762"/>
          </a:xfrm>
        </p:spPr>
        <p:txBody>
          <a:bodyPr>
            <a:normAutofit/>
          </a:bodyPr>
          <a:lstStyle/>
          <a:p>
            <a:r>
              <a:rPr lang="en-IN" sz="9600" dirty="0"/>
              <a:t>     THANK YOU</a:t>
            </a:r>
          </a:p>
        </p:txBody>
      </p:sp>
    </p:spTree>
    <p:extLst>
      <p:ext uri="{BB962C8B-B14F-4D97-AF65-F5344CB8AC3E}">
        <p14:creationId xmlns:p14="http://schemas.microsoft.com/office/powerpoint/2010/main" val="102792713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11" name="Picture 10">
            <a:extLst>
              <a:ext uri="{FF2B5EF4-FFF2-40B4-BE49-F238E27FC236}">
                <a16:creationId xmlns:a16="http://schemas.microsoft.com/office/drawing/2014/main" id="{1CB7E8AE-A3AC-4BB7-A5C6-F00EC697B26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5000"/>
            <a:extLst>
              <a:ext uri="{28A0092B-C50C-407E-A947-70E740481C1C}">
                <a14:useLocalDpi xmlns:a14="http://schemas.microsoft.com/office/drawing/2010/main" val="0"/>
              </a:ext>
            </a:extLst>
          </a:blip>
          <a:stretch>
            <a:fillRect/>
          </a:stretch>
        </p:blipFill>
        <p:spPr>
          <a:xfrm>
            <a:off x="0" y="1"/>
            <a:ext cx="12192000" cy="1392401"/>
          </a:xfrm>
          <a:prstGeom prst="rect">
            <a:avLst/>
          </a:prstGeom>
        </p:spPr>
      </p:pic>
      <p:sp useBgFill="1">
        <p:nvSpPr>
          <p:cNvPr id="13" name="Rectangle 12">
            <a:extLst>
              <a:ext uri="{FF2B5EF4-FFF2-40B4-BE49-F238E27FC236}">
                <a16:creationId xmlns:a16="http://schemas.microsoft.com/office/drawing/2014/main" id="{DE61FBD7-E37C-4B38-BE44-A6D4978D74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5" name="Rectangle 14">
            <a:extLst>
              <a:ext uri="{FF2B5EF4-FFF2-40B4-BE49-F238E27FC236}">
                <a16:creationId xmlns:a16="http://schemas.microsoft.com/office/drawing/2014/main" id="{34F8020C-60BB-4357-8207-13221A99AE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7" name="Rectangle 16">
            <a:extLst>
              <a:ext uri="{FF2B5EF4-FFF2-40B4-BE49-F238E27FC236}">
                <a16:creationId xmlns:a16="http://schemas.microsoft.com/office/drawing/2014/main" id="{392BFCFE-FD78-4EDF-BEFE-CC444DC5F3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9" name="Rectangle 18">
            <a:extLst>
              <a:ext uri="{FF2B5EF4-FFF2-40B4-BE49-F238E27FC236}">
                <a16:creationId xmlns:a16="http://schemas.microsoft.com/office/drawing/2014/main" id="{3A02D46F-C48E-4461-A19B-D244194F54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061" y="0"/>
            <a:ext cx="12191999" cy="6858000"/>
          </a:xfrm>
          <a:prstGeom prst="rect">
            <a:avLst/>
          </a:prstGeom>
          <a:blipFill dpi="0" rotWithShape="1">
            <a:blip r:embed="rId3">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5AA6453C-5851-46D8-A790-031DA34DB8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3457" y="739600"/>
            <a:ext cx="10768226" cy="539095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2F3F5C9-D672-B79A-351E-C0CE29391359}"/>
              </a:ext>
            </a:extLst>
          </p:cNvPr>
          <p:cNvSpPr>
            <a:spLocks noGrp="1"/>
          </p:cNvSpPr>
          <p:nvPr>
            <p:ph type="title"/>
          </p:nvPr>
        </p:nvSpPr>
        <p:spPr>
          <a:xfrm>
            <a:off x="5629768" y="877077"/>
            <a:ext cx="5376559" cy="4077477"/>
          </a:xfrm>
        </p:spPr>
        <p:txBody>
          <a:bodyPr vert="horz" lIns="91440" tIns="45720" rIns="91440" bIns="45720" rtlCol="0" anchor="b">
            <a:normAutofit/>
          </a:bodyPr>
          <a:lstStyle/>
          <a:p>
            <a:pPr>
              <a:lnSpc>
                <a:spcPct val="90000"/>
              </a:lnSpc>
            </a:pPr>
            <a:r>
              <a:rPr lang="en-US" sz="2100" dirty="0">
                <a:solidFill>
                  <a:schemeClr val="tx2"/>
                </a:solidFill>
              </a:rPr>
              <a:t>The electrocardiogram (ECG) signals contain many types of noises</a:t>
            </a:r>
            <a:br>
              <a:rPr lang="en-US" sz="2100" dirty="0">
                <a:solidFill>
                  <a:schemeClr val="tx2"/>
                </a:solidFill>
              </a:rPr>
            </a:br>
            <a:r>
              <a:rPr lang="en-US" sz="2100" dirty="0">
                <a:solidFill>
                  <a:schemeClr val="tx2"/>
                </a:solidFill>
              </a:rPr>
              <a:t> </a:t>
            </a:r>
            <a:br>
              <a:rPr lang="en-US" sz="2100" dirty="0">
                <a:solidFill>
                  <a:schemeClr val="tx2"/>
                </a:solidFill>
              </a:rPr>
            </a:br>
            <a:r>
              <a:rPr lang="en-US" sz="2100" dirty="0">
                <a:solidFill>
                  <a:schemeClr val="tx2"/>
                </a:solidFill>
              </a:rPr>
              <a:t>1.Baseline wander, </a:t>
            </a:r>
            <a:br>
              <a:rPr lang="en-US" sz="2100" dirty="0">
                <a:solidFill>
                  <a:schemeClr val="tx2"/>
                </a:solidFill>
              </a:rPr>
            </a:br>
            <a:r>
              <a:rPr lang="en-US" sz="2100" dirty="0">
                <a:solidFill>
                  <a:schemeClr val="tx2"/>
                </a:solidFill>
              </a:rPr>
              <a:t>2.Powerline interference, </a:t>
            </a:r>
            <a:br>
              <a:rPr lang="en-US" sz="2100" dirty="0">
                <a:solidFill>
                  <a:schemeClr val="tx2"/>
                </a:solidFill>
              </a:rPr>
            </a:br>
            <a:r>
              <a:rPr lang="en-US" sz="2100" dirty="0">
                <a:solidFill>
                  <a:schemeClr val="tx2"/>
                </a:solidFill>
              </a:rPr>
              <a:t>3.Electromyographic (EMG) noise,</a:t>
            </a:r>
            <a:br>
              <a:rPr lang="en-US" sz="2100" dirty="0">
                <a:solidFill>
                  <a:schemeClr val="tx2"/>
                </a:solidFill>
              </a:rPr>
            </a:br>
            <a:r>
              <a:rPr lang="en-US" sz="2100" dirty="0">
                <a:solidFill>
                  <a:schemeClr val="tx2"/>
                </a:solidFill>
              </a:rPr>
              <a:t>4.Electrode motion artifact noise. </a:t>
            </a:r>
            <a:br>
              <a:rPr lang="en-US" sz="2100" dirty="0">
                <a:solidFill>
                  <a:schemeClr val="tx2"/>
                </a:solidFill>
              </a:rPr>
            </a:br>
            <a:br>
              <a:rPr lang="en-US" sz="2100" dirty="0">
                <a:solidFill>
                  <a:schemeClr val="tx2"/>
                </a:solidFill>
              </a:rPr>
            </a:br>
            <a:br>
              <a:rPr lang="en-US" sz="2100" dirty="0">
                <a:solidFill>
                  <a:schemeClr val="tx2"/>
                </a:solidFill>
              </a:rPr>
            </a:br>
            <a:endParaRPr lang="en-US" sz="2100" dirty="0">
              <a:solidFill>
                <a:schemeClr val="tx2"/>
              </a:solidFill>
            </a:endParaRPr>
          </a:p>
        </p:txBody>
      </p:sp>
      <p:pic>
        <p:nvPicPr>
          <p:cNvPr id="6" name="Graphic 5" descr="Heart with Pulse">
            <a:extLst>
              <a:ext uri="{FF2B5EF4-FFF2-40B4-BE49-F238E27FC236}">
                <a16:creationId xmlns:a16="http://schemas.microsoft.com/office/drawing/2014/main" id="{2AFA8A60-062F-2EB2-53D0-6D238E9934F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66800" y="1360539"/>
            <a:ext cx="4209625" cy="4209625"/>
          </a:xfrm>
          <a:prstGeom prst="rect">
            <a:avLst/>
          </a:prstGeom>
        </p:spPr>
      </p:pic>
    </p:spTree>
    <p:extLst>
      <p:ext uri="{BB962C8B-B14F-4D97-AF65-F5344CB8AC3E}">
        <p14:creationId xmlns:p14="http://schemas.microsoft.com/office/powerpoint/2010/main" val="3823488638"/>
      </p:ext>
    </p:extLst>
  </p:cSld>
  <p:clrMapOvr>
    <a:masterClrMapping/>
  </p:clrMapOvr>
  <p:transition spd="med">
    <p:pull/>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11" name="Picture 10">
            <a:extLst>
              <a:ext uri="{FF2B5EF4-FFF2-40B4-BE49-F238E27FC236}">
                <a16:creationId xmlns:a16="http://schemas.microsoft.com/office/drawing/2014/main" id="{1CB7E8AE-A3AC-4BB7-A5C6-F00EC697B26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5000"/>
            <a:extLst>
              <a:ext uri="{28A0092B-C50C-407E-A947-70E740481C1C}">
                <a14:useLocalDpi xmlns:a14="http://schemas.microsoft.com/office/drawing/2010/main" val="0"/>
              </a:ext>
            </a:extLst>
          </a:blip>
          <a:stretch>
            <a:fillRect/>
          </a:stretch>
        </p:blipFill>
        <p:spPr>
          <a:xfrm>
            <a:off x="0" y="1"/>
            <a:ext cx="12192000" cy="1392401"/>
          </a:xfrm>
          <a:prstGeom prst="rect">
            <a:avLst/>
          </a:prstGeom>
        </p:spPr>
      </p:pic>
      <p:sp useBgFill="1">
        <p:nvSpPr>
          <p:cNvPr id="13" name="Rectangle 12">
            <a:extLst>
              <a:ext uri="{FF2B5EF4-FFF2-40B4-BE49-F238E27FC236}">
                <a16:creationId xmlns:a16="http://schemas.microsoft.com/office/drawing/2014/main" id="{EB614023-3F38-44EB-8ABB-B52E5B9E22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5" name="Rectangle 14">
            <a:extLst>
              <a:ext uri="{FF2B5EF4-FFF2-40B4-BE49-F238E27FC236}">
                <a16:creationId xmlns:a16="http://schemas.microsoft.com/office/drawing/2014/main" id="{8C5F9310-ED3E-45B9-9D97-AC0F2C8900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5" name="Picture 4" descr="Luftbild eines tonfarbenen Tennisplatzes">
            <a:extLst>
              <a:ext uri="{FF2B5EF4-FFF2-40B4-BE49-F238E27FC236}">
                <a16:creationId xmlns:a16="http://schemas.microsoft.com/office/drawing/2014/main" id="{41CB3106-B879-8AB5-0ACE-DBD94E52E7B6}"/>
              </a:ext>
            </a:extLst>
          </p:cNvPr>
          <p:cNvPicPr>
            <a:picLocks noChangeAspect="1"/>
          </p:cNvPicPr>
          <p:nvPr/>
        </p:nvPicPr>
        <p:blipFill rotWithShape="1">
          <a:blip r:embed="rId3">
            <a:alphaModFix/>
          </a:blip>
          <a:srcRect t="9276" b="4534"/>
          <a:stretch/>
        </p:blipFill>
        <p:spPr>
          <a:xfrm>
            <a:off x="20" y="1376"/>
            <a:ext cx="12191980" cy="6856624"/>
          </a:xfrm>
          <a:prstGeom prst="rect">
            <a:avLst/>
          </a:prstGeom>
        </p:spPr>
      </p:pic>
      <p:sp>
        <p:nvSpPr>
          <p:cNvPr id="17" name="Rectangle 16">
            <a:extLst>
              <a:ext uri="{FF2B5EF4-FFF2-40B4-BE49-F238E27FC236}">
                <a16:creationId xmlns:a16="http://schemas.microsoft.com/office/drawing/2014/main" id="{8D2A0DB3-EF43-4032-9B27-954E12CCB6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307" y="3124261"/>
            <a:ext cx="12188952" cy="3732362"/>
          </a:xfrm>
          <a:prstGeom prst="rect">
            <a:avLst/>
          </a:prstGeom>
          <a:gradFill>
            <a:gsLst>
              <a:gs pos="100000">
                <a:schemeClr val="tx1">
                  <a:alpha val="0"/>
                </a:schemeClr>
              </a:gs>
              <a:gs pos="0">
                <a:schemeClr val="tx1"/>
              </a:gs>
              <a:gs pos="0">
                <a:schemeClr val="tx1">
                  <a:alpha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DF8139A-2CEF-CB8E-AFD6-09B6B3B7C69E}"/>
              </a:ext>
            </a:extLst>
          </p:cNvPr>
          <p:cNvSpPr>
            <a:spLocks noGrp="1"/>
          </p:cNvSpPr>
          <p:nvPr>
            <p:ph type="title"/>
          </p:nvPr>
        </p:nvSpPr>
        <p:spPr>
          <a:xfrm>
            <a:off x="996275" y="3523512"/>
            <a:ext cx="6198566" cy="2603208"/>
          </a:xfrm>
        </p:spPr>
        <p:txBody>
          <a:bodyPr vert="horz" lIns="91440" tIns="45720" rIns="91440" bIns="45720" rtlCol="0" anchor="b">
            <a:normAutofit/>
          </a:bodyPr>
          <a:lstStyle/>
          <a:p>
            <a:r>
              <a:rPr lang="en-US" sz="5400">
                <a:solidFill>
                  <a:srgbClr val="FFFFFF"/>
                </a:solidFill>
              </a:rPr>
              <a:t>BASELINE WANDER:</a:t>
            </a:r>
          </a:p>
        </p:txBody>
      </p:sp>
    </p:spTree>
    <p:extLst>
      <p:ext uri="{BB962C8B-B14F-4D97-AF65-F5344CB8AC3E}">
        <p14:creationId xmlns:p14="http://schemas.microsoft.com/office/powerpoint/2010/main" val="33539686"/>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5F66-0274-6B1C-9E87-E4785B1D8D47}"/>
              </a:ext>
            </a:extLst>
          </p:cNvPr>
          <p:cNvSpPr>
            <a:spLocks noGrp="1"/>
          </p:cNvSpPr>
          <p:nvPr>
            <p:ph type="title"/>
          </p:nvPr>
        </p:nvSpPr>
        <p:spPr>
          <a:xfrm>
            <a:off x="838200" y="1759974"/>
            <a:ext cx="10515600" cy="3932903"/>
          </a:xfrm>
        </p:spPr>
        <p:txBody>
          <a:bodyPr>
            <a:normAutofit fontScale="90000"/>
          </a:bodyPr>
          <a:lstStyle/>
          <a:p>
            <a:r>
              <a:rPr lang="en-US" sz="4000" dirty="0">
                <a:latin typeface="Century Schoolbook" panose="02040604050505020304" pitchFamily="18" charset="0"/>
              </a:rPr>
              <a:t>Baseline wander or baseline drift is the effect where the </a:t>
            </a:r>
            <a:r>
              <a:rPr lang="en-US" sz="4000" dirty="0">
                <a:solidFill>
                  <a:srgbClr val="FFFF00"/>
                </a:solidFill>
                <a:latin typeface="Century Schoolbook" panose="02040604050505020304" pitchFamily="18" charset="0"/>
              </a:rPr>
              <a:t>base axis (x-axis) </a:t>
            </a:r>
            <a:r>
              <a:rPr lang="en-US" sz="4000" dirty="0">
                <a:latin typeface="Century Schoolbook" panose="02040604050505020304" pitchFamily="18" charset="0"/>
              </a:rPr>
              <a:t>of a signal appears to </a:t>
            </a:r>
            <a:r>
              <a:rPr lang="en-US" sz="4000" dirty="0">
                <a:solidFill>
                  <a:srgbClr val="FFFF00"/>
                </a:solidFill>
                <a:latin typeface="Century Schoolbook" panose="02040604050505020304" pitchFamily="18" charset="0"/>
              </a:rPr>
              <a:t>‘wander’ </a:t>
            </a:r>
            <a:r>
              <a:rPr lang="en-US" sz="4000" dirty="0">
                <a:latin typeface="Century Schoolbook" panose="02040604050505020304" pitchFamily="18" charset="0"/>
              </a:rPr>
              <a:t>or move up and down rather than be straight. This causes the entire signal to shift from its normal base. In ECG signal, the baseline wander is caused due to improper electrodes (electrode-skin impedance), patient’s movement and breathing (respiration). Figure 2 shows a typical ECG signal affected by </a:t>
            </a:r>
            <a:r>
              <a:rPr lang="en-US" dirty="0">
                <a:latin typeface="Century Schoolbook" panose="02040604050505020304" pitchFamily="18" charset="0"/>
              </a:rPr>
              <a:t>baseline wander. </a:t>
            </a:r>
            <a:br>
              <a:rPr lang="en-IN" dirty="0">
                <a:latin typeface="Century Schoolbook" panose="02040604050505020304" pitchFamily="18" charset="0"/>
              </a:rPr>
            </a:br>
            <a:endParaRPr lang="en-IN" dirty="0"/>
          </a:p>
        </p:txBody>
      </p:sp>
    </p:spTree>
    <p:extLst>
      <p:ext uri="{BB962C8B-B14F-4D97-AF65-F5344CB8AC3E}">
        <p14:creationId xmlns:p14="http://schemas.microsoft.com/office/powerpoint/2010/main" val="2209156928"/>
      </p:ext>
    </p:extLst>
  </p:cSld>
  <p:clrMapOvr>
    <a:masterClrMapping/>
  </p:clrMapOvr>
  <p:transition spd="med">
    <p:pull/>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9B7B4-52C6-52A3-8319-A739D860BC20}"/>
              </a:ext>
            </a:extLst>
          </p:cNvPr>
          <p:cNvSpPr>
            <a:spLocks noGrp="1"/>
          </p:cNvSpPr>
          <p:nvPr>
            <p:ph type="title"/>
          </p:nvPr>
        </p:nvSpPr>
        <p:spPr>
          <a:xfrm>
            <a:off x="838200" y="365760"/>
            <a:ext cx="10515600" cy="6277636"/>
          </a:xfrm>
        </p:spPr>
        <p:txBody>
          <a:bodyPr/>
          <a:lstStyle/>
          <a:p>
            <a:endParaRPr lang="en-IN" dirty="0"/>
          </a:p>
        </p:txBody>
      </p:sp>
      <p:pic>
        <p:nvPicPr>
          <p:cNvPr id="4" name="Picture 3">
            <a:extLst>
              <a:ext uri="{FF2B5EF4-FFF2-40B4-BE49-F238E27FC236}">
                <a16:creationId xmlns:a16="http://schemas.microsoft.com/office/drawing/2014/main" id="{84ADD786-953B-F449-9125-E25C4B3A9189}"/>
              </a:ext>
            </a:extLst>
          </p:cNvPr>
          <p:cNvPicPr>
            <a:picLocks noChangeAspect="1"/>
          </p:cNvPicPr>
          <p:nvPr/>
        </p:nvPicPr>
        <p:blipFill>
          <a:blip r:embed="rId2"/>
          <a:stretch>
            <a:fillRect/>
          </a:stretch>
        </p:blipFill>
        <p:spPr>
          <a:xfrm>
            <a:off x="1567544" y="713695"/>
            <a:ext cx="8862238" cy="5313881"/>
          </a:xfrm>
          <a:prstGeom prst="rect">
            <a:avLst/>
          </a:prstGeom>
        </p:spPr>
      </p:pic>
    </p:spTree>
    <p:extLst>
      <p:ext uri="{BB962C8B-B14F-4D97-AF65-F5344CB8AC3E}">
        <p14:creationId xmlns:p14="http://schemas.microsoft.com/office/powerpoint/2010/main" val="3302430802"/>
      </p:ext>
    </p:extLst>
  </p:cSld>
  <p:clrMapOvr>
    <a:masterClrMapping/>
  </p:clrMapOvr>
  <p:transition spd="med">
    <p:pull/>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5DDD5-B583-CE41-FEEB-21DEE63DC552}"/>
              </a:ext>
            </a:extLst>
          </p:cNvPr>
          <p:cNvSpPr>
            <a:spLocks noGrp="1"/>
          </p:cNvSpPr>
          <p:nvPr>
            <p:ph type="title"/>
          </p:nvPr>
        </p:nvSpPr>
        <p:spPr/>
        <p:txBody>
          <a:bodyPr>
            <a:normAutofit fontScale="90000"/>
          </a:bodyPr>
          <a:lstStyle/>
          <a:p>
            <a:r>
              <a:rPr lang="en-US" dirty="0"/>
              <a:t> Techniques for Removal of Baseline Wander </a:t>
            </a:r>
            <a:endParaRPr lang="en-IN" dirty="0"/>
          </a:p>
        </p:txBody>
      </p:sp>
      <p:sp>
        <p:nvSpPr>
          <p:cNvPr id="3" name="Content Placeholder 2">
            <a:extLst>
              <a:ext uri="{FF2B5EF4-FFF2-40B4-BE49-F238E27FC236}">
                <a16:creationId xmlns:a16="http://schemas.microsoft.com/office/drawing/2014/main" id="{3DF2FC18-AB2A-5169-A5A1-86533F38FF60}"/>
              </a:ext>
            </a:extLst>
          </p:cNvPr>
          <p:cNvSpPr>
            <a:spLocks noGrp="1"/>
          </p:cNvSpPr>
          <p:nvPr>
            <p:ph idx="1"/>
          </p:nvPr>
        </p:nvSpPr>
        <p:spPr/>
        <p:txBody>
          <a:bodyPr>
            <a:normAutofit/>
          </a:bodyPr>
          <a:lstStyle/>
          <a:p>
            <a:r>
              <a:rPr lang="en-US" sz="4000" dirty="0">
                <a:latin typeface="Century Schoolbook" panose="02040604050505020304" pitchFamily="18" charset="0"/>
              </a:rPr>
              <a:t>A straightforward approach to the design of a filter is to choose the </a:t>
            </a:r>
            <a:r>
              <a:rPr lang="en-US" sz="4000" dirty="0">
                <a:solidFill>
                  <a:srgbClr val="FFFF00"/>
                </a:solidFill>
                <a:latin typeface="Century Schoolbook" panose="02040604050505020304" pitchFamily="18" charset="0"/>
              </a:rPr>
              <a:t>ideal high-pass </a:t>
            </a:r>
            <a:r>
              <a:rPr lang="en-US" sz="4000" dirty="0">
                <a:latin typeface="Century Schoolbook" panose="02040604050505020304" pitchFamily="18" charset="0"/>
              </a:rPr>
              <a:t>filter as a starting point</a:t>
            </a:r>
          </a:p>
          <a:p>
            <a:endParaRPr lang="en-US" sz="4000" dirty="0">
              <a:latin typeface="Century Schoolbook" panose="02040604050505020304" pitchFamily="18" charset="0"/>
            </a:endParaRPr>
          </a:p>
          <a:p>
            <a:endParaRPr lang="en-IN" sz="4000" dirty="0">
              <a:latin typeface="Century Schoolbook" panose="02040604050505020304" pitchFamily="18" charset="0"/>
            </a:endParaRPr>
          </a:p>
        </p:txBody>
      </p:sp>
      <p:pic>
        <p:nvPicPr>
          <p:cNvPr id="5" name="Picture 4">
            <a:extLst>
              <a:ext uri="{FF2B5EF4-FFF2-40B4-BE49-F238E27FC236}">
                <a16:creationId xmlns:a16="http://schemas.microsoft.com/office/drawing/2014/main" id="{582B8B97-B0A8-C058-E3F5-0493F3E3E3B2}"/>
              </a:ext>
            </a:extLst>
          </p:cNvPr>
          <p:cNvPicPr>
            <a:picLocks noChangeAspect="1"/>
          </p:cNvPicPr>
          <p:nvPr/>
        </p:nvPicPr>
        <p:blipFill>
          <a:blip r:embed="rId2"/>
          <a:stretch>
            <a:fillRect/>
          </a:stretch>
        </p:blipFill>
        <p:spPr>
          <a:xfrm>
            <a:off x="3038722" y="4310743"/>
            <a:ext cx="6114556" cy="1670180"/>
          </a:xfrm>
          <a:prstGeom prst="rect">
            <a:avLst/>
          </a:prstGeom>
        </p:spPr>
      </p:pic>
    </p:spTree>
    <p:extLst>
      <p:ext uri="{BB962C8B-B14F-4D97-AF65-F5344CB8AC3E}">
        <p14:creationId xmlns:p14="http://schemas.microsoft.com/office/powerpoint/2010/main" val="2040774282"/>
      </p:ext>
    </p:extLst>
  </p:cSld>
  <p:clrMapOvr>
    <a:masterClrMapping/>
  </p:clrMapOvr>
  <p:transition spd="med">
    <p:pull/>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BF0DFD-CF2D-B144-0F1C-530AC9D31A61}"/>
              </a:ext>
            </a:extLst>
          </p:cNvPr>
          <p:cNvSpPr>
            <a:spLocks noGrp="1"/>
          </p:cNvSpPr>
          <p:nvPr>
            <p:ph type="title"/>
          </p:nvPr>
        </p:nvSpPr>
        <p:spPr>
          <a:xfrm>
            <a:off x="838200" y="365760"/>
            <a:ext cx="10515600" cy="3871943"/>
          </a:xfrm>
        </p:spPr>
        <p:txBody>
          <a:bodyPr>
            <a:normAutofit fontScale="90000"/>
          </a:bodyPr>
          <a:lstStyle/>
          <a:p>
            <a:r>
              <a:rPr lang="en-US" dirty="0">
                <a:latin typeface="Century Schoolbook" panose="02040604050505020304" pitchFamily="18" charset="0"/>
              </a:rPr>
              <a:t>Since the corresponding impulse response has an infinite length, truncation can be done by multiplying h(n) by a rectangular window function, defined by</a:t>
            </a:r>
            <a:br>
              <a:rPr lang="en-US" dirty="0"/>
            </a:br>
            <a:br>
              <a:rPr lang="en-US" dirty="0"/>
            </a:br>
            <a:endParaRPr lang="en-IN" dirty="0"/>
          </a:p>
        </p:txBody>
      </p:sp>
      <p:pic>
        <p:nvPicPr>
          <p:cNvPr id="5" name="Picture 4">
            <a:extLst>
              <a:ext uri="{FF2B5EF4-FFF2-40B4-BE49-F238E27FC236}">
                <a16:creationId xmlns:a16="http://schemas.microsoft.com/office/drawing/2014/main" id="{B907EED3-16B8-DD7A-0F04-F2A2FCDFA5A4}"/>
              </a:ext>
            </a:extLst>
          </p:cNvPr>
          <p:cNvPicPr>
            <a:picLocks noChangeAspect="1"/>
          </p:cNvPicPr>
          <p:nvPr/>
        </p:nvPicPr>
        <p:blipFill>
          <a:blip r:embed="rId2"/>
          <a:stretch>
            <a:fillRect/>
          </a:stretch>
        </p:blipFill>
        <p:spPr>
          <a:xfrm>
            <a:off x="6096000" y="5045379"/>
            <a:ext cx="4008149" cy="1278141"/>
          </a:xfrm>
          <a:prstGeom prst="rect">
            <a:avLst/>
          </a:prstGeom>
        </p:spPr>
      </p:pic>
      <p:pic>
        <p:nvPicPr>
          <p:cNvPr id="4" name="Picture 3">
            <a:extLst>
              <a:ext uri="{FF2B5EF4-FFF2-40B4-BE49-F238E27FC236}">
                <a16:creationId xmlns:a16="http://schemas.microsoft.com/office/drawing/2014/main" id="{3DE96CA4-ED52-AA97-1D81-3021CC5E5622}"/>
              </a:ext>
            </a:extLst>
          </p:cNvPr>
          <p:cNvPicPr>
            <a:picLocks noChangeAspect="1"/>
          </p:cNvPicPr>
          <p:nvPr/>
        </p:nvPicPr>
        <p:blipFill>
          <a:blip r:embed="rId3"/>
          <a:stretch>
            <a:fillRect/>
          </a:stretch>
        </p:blipFill>
        <p:spPr>
          <a:xfrm>
            <a:off x="472771" y="3429001"/>
            <a:ext cx="4875084" cy="3063240"/>
          </a:xfrm>
          <a:prstGeom prst="rect">
            <a:avLst/>
          </a:prstGeom>
        </p:spPr>
      </p:pic>
    </p:spTree>
    <p:extLst>
      <p:ext uri="{BB962C8B-B14F-4D97-AF65-F5344CB8AC3E}">
        <p14:creationId xmlns:p14="http://schemas.microsoft.com/office/powerpoint/2010/main" val="3415358667"/>
      </p:ext>
    </p:extLst>
  </p:cSld>
  <p:clrMapOvr>
    <a:masterClrMapping/>
  </p:clrMapOvr>
  <p:transition spd="med">
    <p:pull/>
  </p:transition>
</p:sld>
</file>

<file path=ppt/theme/theme1.xml><?xml version="1.0" encoding="utf-8"?>
<a:theme xmlns:a="http://schemas.openxmlformats.org/drawingml/2006/main" name="BlockprintVTI">
  <a:themeElements>
    <a:clrScheme name="Custom 69">
      <a:dk1>
        <a:sysClr val="windowText" lastClr="000000"/>
      </a:dk1>
      <a:lt1>
        <a:sysClr val="window" lastClr="FFFFFF"/>
      </a:lt1>
      <a:dk2>
        <a:srgbClr val="44131A"/>
      </a:dk2>
      <a:lt2>
        <a:srgbClr val="F2ECEA"/>
      </a:lt2>
      <a:accent1>
        <a:srgbClr val="A62C52"/>
      </a:accent1>
      <a:accent2>
        <a:srgbClr val="A7928D"/>
      </a:accent2>
      <a:accent3>
        <a:srgbClr val="307C71"/>
      </a:accent3>
      <a:accent4>
        <a:srgbClr val="41575D"/>
      </a:accent4>
      <a:accent5>
        <a:srgbClr val="8FA3A3"/>
      </a:accent5>
      <a:accent6>
        <a:srgbClr val="CA8370"/>
      </a:accent6>
      <a:hlink>
        <a:srgbClr val="D13D6E"/>
      </a:hlink>
      <a:folHlink>
        <a:srgbClr val="6C9D92"/>
      </a:folHlink>
    </a:clrScheme>
    <a:fontScheme name="Custom 56">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lockprintVTI" id="{AA8C8908-6BA4-477C-AEA4-CB6C32A1FE3B}" vid="{36392749-7C1D-4938-93BB-440CD2A1B0AB}"/>
    </a:ext>
  </a:extLst>
</a:theme>
</file>

<file path=docProps/app.xml><?xml version="1.0" encoding="utf-8"?>
<Properties xmlns="http://schemas.openxmlformats.org/officeDocument/2006/extended-properties" xmlns:vt="http://schemas.openxmlformats.org/officeDocument/2006/docPropsVTypes">
  <TotalTime>773</TotalTime>
  <Words>926</Words>
  <Application>Microsoft Office PowerPoint</Application>
  <PresentationFormat>Widescreen</PresentationFormat>
  <Paragraphs>33</Paragraphs>
  <Slides>39</Slides>
  <Notes>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39</vt:i4>
      </vt:variant>
    </vt:vector>
  </HeadingPairs>
  <TitlesOfParts>
    <vt:vector size="44" baseType="lpstr">
      <vt:lpstr>Arial</vt:lpstr>
      <vt:lpstr>Avenir Next LT Pro</vt:lpstr>
      <vt:lpstr>AvenirNext LT Pro Medium</vt:lpstr>
      <vt:lpstr>Century Schoolbook</vt:lpstr>
      <vt:lpstr>BlockprintVTI</vt:lpstr>
      <vt:lpstr>Digital Signal Processing Techniques for Removing Noise from ECG Signals</vt:lpstr>
      <vt:lpstr>INTRODUCTION:  ~Electrocardiogram (ECG) is a signal that describes the electrical activity of the heart.  ~The ECG signal contains- a P wave (due to atrial depolarization), a QRS complex (due to atrial repolarization and ventricular depolarization) and a T wave (due to ventricular repolarization). </vt:lpstr>
      <vt:lpstr>PowerPoint Presentation</vt:lpstr>
      <vt:lpstr>The electrocardiogram (ECG) signals contain many types of noises   1.Baseline wander,  2.Powerline interference,  3.Electromyographic (EMG) noise, 4.Electrode motion artifact noise.    </vt:lpstr>
      <vt:lpstr>BASELINE WANDER:</vt:lpstr>
      <vt:lpstr>Baseline wander or baseline drift is the effect where the base axis (x-axis) of a signal appears to ‘wander’ or move up and down rather than be straight. This causes the entire signal to shift from its normal base. In ECG signal, the baseline wander is caused due to improper electrodes (electrode-skin impedance), patient’s movement and breathing (respiration). Figure 2 shows a typical ECG signal affected by baseline wander.  </vt:lpstr>
      <vt:lpstr>PowerPoint Presentation</vt:lpstr>
      <vt:lpstr> Techniques for Removal of Baseline Wander </vt:lpstr>
      <vt:lpstr>Since the corresponding impulse response has an infinite length, truncation can be done by multiplying h(n) by a rectangular window function, defined by  </vt:lpstr>
      <vt:lpstr>PowerPoint Presentation</vt:lpstr>
      <vt:lpstr>Wavelet transform can also be used to remove the baseline wander from ECG signal. The frequency of baseline wander is approximately 0.5 Hz. According to discrete wavelet transform (DWT), the original signal is to be decomposed using the subsequent low-pass filters (LPF) and high-pass filters (HPF). The cut-off frequency for LPF and HPF will be half of the sampling frequency</vt:lpstr>
      <vt:lpstr>PowerPoint Presentation</vt:lpstr>
      <vt:lpstr>Powerline Interference</vt:lpstr>
      <vt:lpstr>Electromagnetic fields caused by a powerline represent a common noise source in the ECG, as well as to any other bioelectrical signal recorded from the body surface. Such noise is characterized by 50 or 60 Hz sinusoidal interference, possibly accompanied by a number of harmonics. </vt:lpstr>
      <vt:lpstr>Such narrowband noise renders the analysis and interpretation of the ECG more difficult, since the delineation of low-amplitude waveforms becomes unreliable and spurious waveforms may be introduced. It is necessary to remove powerline interference from ECG signals as it completely superimposes the low frequency ECG waves like P wave and T wave</vt:lpstr>
      <vt:lpstr>PowerPoint Presentation</vt:lpstr>
      <vt:lpstr>Techniques for Removal of Powerline Interference</vt:lpstr>
      <vt:lpstr>A very simple approach to the reduction of powerline interference is to consider a filter defined by a complexconjugated pair of zeros that lie on the unit circle at the interfering frequency</vt:lpstr>
      <vt:lpstr>Such a second-order FIR filter has the transfer function  </vt:lpstr>
      <vt:lpstr>Since this filter has a notch with a relatively large bandwidth, it will attenuate not only the powerline frequency but also the ECG waveforms with frequencies close to0 ω. It is, therefore, necessary to modify the filter in (6) so that the notch becomes more selective, for example, by introducing a pair of complexconjugated poles positioned at the same angle as the zeros but at a radius r,</vt:lpstr>
      <vt:lpstr>The transfer function of the resulting IIR filter is given by</vt:lpstr>
      <vt:lpstr>PowerPoint Presentation</vt:lpstr>
      <vt:lpstr>PowerPoint Presentation</vt:lpstr>
      <vt:lpstr>Electromyographic(EMG) artifacts</vt:lpstr>
      <vt:lpstr>The presence of muscle noise represents a major problem in many ECG applications, especially in recordings acquired during exercise, since low amplitude waveforms may become completely obscured</vt:lpstr>
      <vt:lpstr>PowerPoint Presentation</vt:lpstr>
      <vt:lpstr>The EMG noise is a high-frequency noise; hence an n-point moving average (MA) filter may be used to remove, or at least suppress, the EMG noise from ECG signals. The general form of an MA filter is</vt:lpstr>
      <vt:lpstr>The signal-flow diagram of a generic MA filter</vt:lpstr>
      <vt:lpstr>. If the signal samples over a window of eight samples are averaged, we get the output as</vt:lpstr>
      <vt:lpstr>The 8-point MA filter may be rewritten as</vt:lpstr>
      <vt:lpstr>PowerPoint Presentation</vt:lpstr>
      <vt:lpstr>Electrode Motion Artifacts</vt:lpstr>
      <vt:lpstr>Electrode motion artifacts are mainly caused by skin stretching which alters the impedance of the skin around the electrode. Electrode motion artifacts are particularly troublesome in the context of ambulatory ECG monitoring where they constitute the main source of falsely detected heartbeats</vt:lpstr>
      <vt:lpstr>PowerPoint Presentation</vt:lpstr>
      <vt:lpstr>Techniques for Removal of Electrode Motion Artifacts</vt:lpstr>
      <vt:lpstr>~One of the widely used techniques for removing the electrode motion artifacts is based on adaptive filters.  ~The general structure of an adaptive filter for noise canceling utilized in this paper requires two inputs, called the primary and the reference signal.   ~The former is the d(t) = s(t) + n1 (t) where s(t) is an ECG signal and n1(t) is an additive noise.</vt:lpstr>
      <vt:lpstr>The second input is a noise u(t) correlated in some way with n1 (t) but coming from another source. The adaptive filter coefficients wk are updated as new samples of the input signals are acquired. The learning rule for coefficients modification is based on minimization, in the mean square sense, of the error signal e(t) = d(t) − y(t) where y(t) is the output of the adaptive filter</vt:lpstr>
      <vt:lpstr>PowerPoint Presentation</vt:lpstr>
      <vt:lpstr>     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ECG AND ITS APPLICATIONS WITH DIGITSL SIGNAL PROCESSING</dc:title>
  <dc:creator>Rakeshram</dc:creator>
  <cp:lastModifiedBy>Rakeshram</cp:lastModifiedBy>
  <cp:revision>10</cp:revision>
  <dcterms:created xsi:type="dcterms:W3CDTF">2023-06-25T18:24:09Z</dcterms:created>
  <dcterms:modified xsi:type="dcterms:W3CDTF">2023-07-06T03:14:31Z</dcterms:modified>
</cp:coreProperties>
</file>